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342" r:id="rId2"/>
    <p:sldId id="344" r:id="rId3"/>
    <p:sldId id="340" r:id="rId4"/>
    <p:sldId id="279" r:id="rId5"/>
    <p:sldId id="289" r:id="rId6"/>
    <p:sldId id="321" r:id="rId7"/>
    <p:sldId id="322" r:id="rId8"/>
    <p:sldId id="323" r:id="rId9"/>
    <p:sldId id="324" r:id="rId10"/>
    <p:sldId id="325" r:id="rId11"/>
    <p:sldId id="256" r:id="rId12"/>
    <p:sldId id="326" r:id="rId13"/>
    <p:sldId id="267" r:id="rId14"/>
    <p:sldId id="268" r:id="rId15"/>
    <p:sldId id="338" r:id="rId16"/>
    <p:sldId id="264" r:id="rId17"/>
    <p:sldId id="266" r:id="rId18"/>
    <p:sldId id="333" r:id="rId19"/>
    <p:sldId id="265" r:id="rId20"/>
    <p:sldId id="261" r:id="rId21"/>
    <p:sldId id="334" r:id="rId22"/>
    <p:sldId id="259" r:id="rId23"/>
    <p:sldId id="339" r:id="rId24"/>
    <p:sldId id="319"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Corbel" panose="020B050302020402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Symbol" panose="020B0502040204020203" pitchFamily="34" charset="0"/>
      <p:regular r:id="rId43"/>
    </p:embeddedFont>
    <p:embeddedFont>
      <p:font typeface="Tahoma" panose="020B0604030504040204" pitchFamily="3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h4LxkFazI/qhlB9CQjUai3VqIo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2DC4E9-F97D-44A6-B21E-319676128C0B}">
  <a:tblStyle styleId="{AF2DC4E9-F97D-44A6-B21E-319676128C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619"/>
  </p:normalViewPr>
  <p:slideViewPr>
    <p:cSldViewPr snapToGrid="0">
      <p:cViewPr varScale="1">
        <p:scale>
          <a:sx n="84" d="100"/>
          <a:sy n="84" d="100"/>
        </p:scale>
        <p:origin x="114"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89"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54BCF-5D3E-6D47-9751-EB6A238CAC3F}" type="doc">
      <dgm:prSet loTypeId="urn:microsoft.com/office/officeart/2005/8/layout/venn3" loCatId="" qsTypeId="urn:microsoft.com/office/officeart/2005/8/quickstyle/simple1" qsCatId="simple" csTypeId="urn:microsoft.com/office/officeart/2005/8/colors/colorful5" csCatId="colorful" phldr="1"/>
      <dgm:spPr/>
      <dgm:t>
        <a:bodyPr/>
        <a:lstStyle/>
        <a:p>
          <a:endParaRPr lang="en-US"/>
        </a:p>
      </dgm:t>
    </dgm:pt>
    <dgm:pt modelId="{3269FD2B-5238-0740-8065-10164A83FE12}">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Impacto social</a:t>
          </a:r>
        </a:p>
      </dgm:t>
    </dgm:pt>
    <dgm:pt modelId="{FB321854-C6A3-454F-8B92-7A29794F615E}" type="parTrans" cxnId="{DB7ECCAB-0AE8-194A-9321-E4C9D7382984}">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63FB0497-9F54-2D43-A489-EE001AC7546C}" type="sibTrans" cxnId="{DB7ECCAB-0AE8-194A-9321-E4C9D7382984}">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2395F047-3EE1-7F40-AE53-76ED87DB938B}">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Impacto organizacional</a:t>
          </a:r>
        </a:p>
      </dgm:t>
    </dgm:pt>
    <dgm:pt modelId="{2DE70EA5-8CB7-0B47-9FA5-DE3F30DD2FEA}" type="parTrans" cxnId="{F78327FD-D107-4B4E-86BF-F570F8BF01C4}">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3045F181-4E82-654E-B317-94C7FE646147}" type="sibTrans" cxnId="{F78327FD-D107-4B4E-86BF-F570F8BF01C4}">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817DD707-9CBF-274C-9D6F-B0FA978C1E3D}">
      <dgm:prSet phldrT="[Text]"/>
      <dgm:spPr/>
      <dgm:t>
        <a:bodyPr/>
        <a:lstStyle/>
        <a:p>
          <a:r>
            <a:rPr lang="es-ES" dirty="0">
              <a:latin typeface="Tahoma" panose="020B0604030504040204" pitchFamily="34" charset="0"/>
              <a:ea typeface="Tahoma" panose="020B0604030504040204" pitchFamily="34" charset="0"/>
              <a:cs typeface="Tahoma" panose="020B0604030504040204" pitchFamily="34" charset="0"/>
            </a:rPr>
            <a:t>La transferencia del conocimiento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ED64035-08C1-6442-8BFB-C24E1A26F885}" type="parTrans" cxnId="{5DFC0C61-1E0C-A642-B165-DFA32A228798}">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9E08F333-227D-D844-885E-689711D24063}" type="sibTrans" cxnId="{5DFC0C61-1E0C-A642-B165-DFA32A228798}">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985538B9-106D-5F43-9894-7847A32454D9}">
      <dgm:prSet/>
      <dgm:spPr/>
      <dgm:t>
        <a:bodyPr/>
        <a:lstStyle/>
        <a:p>
          <a:r>
            <a:rPr lang="en-US">
              <a:latin typeface="Tahoma" panose="020B0604030504040204" pitchFamily="34" charset="0"/>
              <a:ea typeface="Tahoma" panose="020B0604030504040204" pitchFamily="34" charset="0"/>
              <a:cs typeface="Tahoma" panose="020B0604030504040204" pitchFamily="34" charset="0"/>
            </a:rPr>
            <a:t>Impacto educativo</a:t>
          </a:r>
        </a:p>
      </dgm:t>
    </dgm:pt>
    <dgm:pt modelId="{A36D4EC5-1D41-4B4D-8E25-5B19C1D0DF6C}" type="parTrans" cxnId="{0C197073-147D-9E46-B7F6-3509A95FD3A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25EBD4AE-1C86-A04A-81E0-E3FA0BEBCA8D}" type="sibTrans" cxnId="{0C197073-147D-9E46-B7F6-3509A95FD3A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59054E0A-5D8A-C848-8B1B-DEE095B8F727}" type="pres">
      <dgm:prSet presAssocID="{76E54BCF-5D3E-6D47-9751-EB6A238CAC3F}" presName="Name0" presStyleCnt="0">
        <dgm:presLayoutVars>
          <dgm:dir/>
          <dgm:resizeHandles val="exact"/>
        </dgm:presLayoutVars>
      </dgm:prSet>
      <dgm:spPr/>
    </dgm:pt>
    <dgm:pt modelId="{040A2E7D-C7C2-9642-9ED3-A241BB32582C}" type="pres">
      <dgm:prSet presAssocID="{3269FD2B-5238-0740-8065-10164A83FE12}" presName="Name5" presStyleLbl="vennNode1" presStyleIdx="0" presStyleCnt="4">
        <dgm:presLayoutVars>
          <dgm:bulletEnabled val="1"/>
        </dgm:presLayoutVars>
      </dgm:prSet>
      <dgm:spPr/>
    </dgm:pt>
    <dgm:pt modelId="{79E4937C-35C6-464E-A4D2-66EE0F429883}" type="pres">
      <dgm:prSet presAssocID="{63FB0497-9F54-2D43-A489-EE001AC7546C}" presName="space" presStyleCnt="0"/>
      <dgm:spPr/>
    </dgm:pt>
    <dgm:pt modelId="{3058BDF3-A949-7D4F-9768-1C8696AFF3A5}" type="pres">
      <dgm:prSet presAssocID="{2395F047-3EE1-7F40-AE53-76ED87DB938B}" presName="Name5" presStyleLbl="vennNode1" presStyleIdx="1" presStyleCnt="4">
        <dgm:presLayoutVars>
          <dgm:bulletEnabled val="1"/>
        </dgm:presLayoutVars>
      </dgm:prSet>
      <dgm:spPr/>
    </dgm:pt>
    <dgm:pt modelId="{980BB099-0D9A-5D43-9F91-2CB2557ACEAE}" type="pres">
      <dgm:prSet presAssocID="{3045F181-4E82-654E-B317-94C7FE646147}" presName="space" presStyleCnt="0"/>
      <dgm:spPr/>
    </dgm:pt>
    <dgm:pt modelId="{DFDA126C-96F3-A446-A463-B6EEE2362D5F}" type="pres">
      <dgm:prSet presAssocID="{985538B9-106D-5F43-9894-7847A32454D9}" presName="Name5" presStyleLbl="vennNode1" presStyleIdx="2" presStyleCnt="4">
        <dgm:presLayoutVars>
          <dgm:bulletEnabled val="1"/>
        </dgm:presLayoutVars>
      </dgm:prSet>
      <dgm:spPr/>
    </dgm:pt>
    <dgm:pt modelId="{B013E937-3CC2-AB4A-B937-8F484A388D08}" type="pres">
      <dgm:prSet presAssocID="{25EBD4AE-1C86-A04A-81E0-E3FA0BEBCA8D}" presName="space" presStyleCnt="0"/>
      <dgm:spPr/>
    </dgm:pt>
    <dgm:pt modelId="{1A77A2A8-87C2-C047-8255-01C1FBAEBBDB}" type="pres">
      <dgm:prSet presAssocID="{817DD707-9CBF-274C-9D6F-B0FA978C1E3D}" presName="Name5" presStyleLbl="vennNode1" presStyleIdx="3" presStyleCnt="4">
        <dgm:presLayoutVars>
          <dgm:bulletEnabled val="1"/>
        </dgm:presLayoutVars>
      </dgm:prSet>
      <dgm:spPr/>
    </dgm:pt>
  </dgm:ptLst>
  <dgm:cxnLst>
    <dgm:cxn modelId="{F8D9032D-5E6C-8743-9367-18AB19F30437}" type="presOf" srcId="{76E54BCF-5D3E-6D47-9751-EB6A238CAC3F}" destId="{59054E0A-5D8A-C848-8B1B-DEE095B8F727}" srcOrd="0" destOrd="0" presId="urn:microsoft.com/office/officeart/2005/8/layout/venn3"/>
    <dgm:cxn modelId="{5DFC0C61-1E0C-A642-B165-DFA32A228798}" srcId="{76E54BCF-5D3E-6D47-9751-EB6A238CAC3F}" destId="{817DD707-9CBF-274C-9D6F-B0FA978C1E3D}" srcOrd="3" destOrd="0" parTransId="{EED64035-08C1-6442-8BFB-C24E1A26F885}" sibTransId="{9E08F333-227D-D844-885E-689711D24063}"/>
    <dgm:cxn modelId="{E2B12444-DA48-AD48-8B73-056DACE9F4B5}" type="presOf" srcId="{817DD707-9CBF-274C-9D6F-B0FA978C1E3D}" destId="{1A77A2A8-87C2-C047-8255-01C1FBAEBBDB}" srcOrd="0" destOrd="0" presId="urn:microsoft.com/office/officeart/2005/8/layout/venn3"/>
    <dgm:cxn modelId="{0C197073-147D-9E46-B7F6-3509A95FD3AD}" srcId="{76E54BCF-5D3E-6D47-9751-EB6A238CAC3F}" destId="{985538B9-106D-5F43-9894-7847A32454D9}" srcOrd="2" destOrd="0" parTransId="{A36D4EC5-1D41-4B4D-8E25-5B19C1D0DF6C}" sibTransId="{25EBD4AE-1C86-A04A-81E0-E3FA0BEBCA8D}"/>
    <dgm:cxn modelId="{6D7C097A-8EC5-5147-89DC-A860852B1E2D}" type="presOf" srcId="{985538B9-106D-5F43-9894-7847A32454D9}" destId="{DFDA126C-96F3-A446-A463-B6EEE2362D5F}" srcOrd="0" destOrd="0" presId="urn:microsoft.com/office/officeart/2005/8/layout/venn3"/>
    <dgm:cxn modelId="{DB7ECCAB-0AE8-194A-9321-E4C9D7382984}" srcId="{76E54BCF-5D3E-6D47-9751-EB6A238CAC3F}" destId="{3269FD2B-5238-0740-8065-10164A83FE12}" srcOrd="0" destOrd="0" parTransId="{FB321854-C6A3-454F-8B92-7A29794F615E}" sibTransId="{63FB0497-9F54-2D43-A489-EE001AC7546C}"/>
    <dgm:cxn modelId="{473B75CD-DD87-184E-904E-EF51A89BC041}" type="presOf" srcId="{3269FD2B-5238-0740-8065-10164A83FE12}" destId="{040A2E7D-C7C2-9642-9ED3-A241BB32582C}" srcOrd="0" destOrd="0" presId="urn:microsoft.com/office/officeart/2005/8/layout/venn3"/>
    <dgm:cxn modelId="{F78327FD-D107-4B4E-86BF-F570F8BF01C4}" srcId="{76E54BCF-5D3E-6D47-9751-EB6A238CAC3F}" destId="{2395F047-3EE1-7F40-AE53-76ED87DB938B}" srcOrd="1" destOrd="0" parTransId="{2DE70EA5-8CB7-0B47-9FA5-DE3F30DD2FEA}" sibTransId="{3045F181-4E82-654E-B317-94C7FE646147}"/>
    <dgm:cxn modelId="{8BD24EFF-B925-AE45-BF5D-3EA7645F0CDA}" type="presOf" srcId="{2395F047-3EE1-7F40-AE53-76ED87DB938B}" destId="{3058BDF3-A949-7D4F-9768-1C8696AFF3A5}" srcOrd="0" destOrd="0" presId="urn:microsoft.com/office/officeart/2005/8/layout/venn3"/>
    <dgm:cxn modelId="{2D1095EE-6A9B-2644-836E-B3086701B35A}" type="presParOf" srcId="{59054E0A-5D8A-C848-8B1B-DEE095B8F727}" destId="{040A2E7D-C7C2-9642-9ED3-A241BB32582C}" srcOrd="0" destOrd="0" presId="urn:microsoft.com/office/officeart/2005/8/layout/venn3"/>
    <dgm:cxn modelId="{3237F25D-3680-E447-922B-FB3A24722DD4}" type="presParOf" srcId="{59054E0A-5D8A-C848-8B1B-DEE095B8F727}" destId="{79E4937C-35C6-464E-A4D2-66EE0F429883}" srcOrd="1" destOrd="0" presId="urn:microsoft.com/office/officeart/2005/8/layout/venn3"/>
    <dgm:cxn modelId="{9177E135-7576-914A-8090-C7CABD0BA3CB}" type="presParOf" srcId="{59054E0A-5D8A-C848-8B1B-DEE095B8F727}" destId="{3058BDF3-A949-7D4F-9768-1C8696AFF3A5}" srcOrd="2" destOrd="0" presId="urn:microsoft.com/office/officeart/2005/8/layout/venn3"/>
    <dgm:cxn modelId="{ED554EB8-42BE-AB44-AF60-67308E3997CD}" type="presParOf" srcId="{59054E0A-5D8A-C848-8B1B-DEE095B8F727}" destId="{980BB099-0D9A-5D43-9F91-2CB2557ACEAE}" srcOrd="3" destOrd="0" presId="urn:microsoft.com/office/officeart/2005/8/layout/venn3"/>
    <dgm:cxn modelId="{B42F0F25-6D13-8948-A1F4-32CFAD2B3814}" type="presParOf" srcId="{59054E0A-5D8A-C848-8B1B-DEE095B8F727}" destId="{DFDA126C-96F3-A446-A463-B6EEE2362D5F}" srcOrd="4" destOrd="0" presId="urn:microsoft.com/office/officeart/2005/8/layout/venn3"/>
    <dgm:cxn modelId="{B76222C5-61D1-014D-87FC-92293EC5FBD1}" type="presParOf" srcId="{59054E0A-5D8A-C848-8B1B-DEE095B8F727}" destId="{B013E937-3CC2-AB4A-B937-8F484A388D08}" srcOrd="5" destOrd="0" presId="urn:microsoft.com/office/officeart/2005/8/layout/venn3"/>
    <dgm:cxn modelId="{CC4339AD-5861-684A-A57D-D2E8567F65AB}" type="presParOf" srcId="{59054E0A-5D8A-C848-8B1B-DEE095B8F727}" destId="{1A77A2A8-87C2-C047-8255-01C1FBAEBBD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2321D76-EBBD-E249-8B89-711F6B27FE85}" type="doc">
      <dgm:prSet loTypeId="urn:microsoft.com/office/officeart/2009/3/layout/RandomtoResultProcess" loCatId="" qsTypeId="urn:microsoft.com/office/officeart/2005/8/quickstyle/simple1" qsCatId="simple" csTypeId="urn:microsoft.com/office/officeart/2005/8/colors/accent3_4" csCatId="accent3" phldr="1"/>
      <dgm:spPr/>
      <dgm:t>
        <a:bodyPr/>
        <a:lstStyle/>
        <a:p>
          <a:endParaRPr lang="en-US"/>
        </a:p>
      </dgm:t>
    </dgm:pt>
    <dgm:pt modelId="{7EEE8B01-C30F-4640-A083-BE78DBA8DC59}">
      <dgm:prSet phldrT="[Text]"/>
      <dgm:spPr/>
      <dgm:t>
        <a:bodyPr/>
        <a:lstStyle/>
        <a:p>
          <a:r>
            <a:rPr lang="en-US" dirty="0" err="1">
              <a:solidFill>
                <a:schemeClr val="tx2">
                  <a:lumMod val="10000"/>
                </a:schemeClr>
              </a:solidFill>
            </a:rPr>
            <a:t>Pregunta</a:t>
          </a:r>
          <a:endParaRPr lang="en-US" dirty="0">
            <a:solidFill>
              <a:schemeClr val="tx2">
                <a:lumMod val="10000"/>
              </a:schemeClr>
            </a:solidFill>
          </a:endParaRPr>
        </a:p>
      </dgm:t>
    </dgm:pt>
    <dgm:pt modelId="{BB27703C-FD71-DE43-9158-AACAFA98E577}" type="parTrans" cxnId="{1761DEE4-0289-9A48-B281-1960DCFBD4A8}">
      <dgm:prSet/>
      <dgm:spPr/>
      <dgm:t>
        <a:bodyPr/>
        <a:lstStyle/>
        <a:p>
          <a:endParaRPr lang="en-US"/>
        </a:p>
      </dgm:t>
    </dgm:pt>
    <dgm:pt modelId="{90932B1F-5CB3-7A41-8EE1-15B2970E9E10}" type="sibTrans" cxnId="{1761DEE4-0289-9A48-B281-1960DCFBD4A8}">
      <dgm:prSet/>
      <dgm:spPr/>
      <dgm:t>
        <a:bodyPr/>
        <a:lstStyle/>
        <a:p>
          <a:endParaRPr lang="en-US"/>
        </a:p>
      </dgm:t>
    </dgm:pt>
    <dgm:pt modelId="{017BC9F0-EE7B-4842-BB42-599EAB3D0BD4}">
      <dgm:prSet phldrT="[Text]" custT="1"/>
      <dgm:spPr/>
      <dgm:t>
        <a:bodyPr/>
        <a:lstStyle/>
        <a:p>
          <a:r>
            <a:rPr lang="en-CO" sz="1800" dirty="0">
              <a:solidFill>
                <a:schemeClr val="tx2">
                  <a:lumMod val="10000"/>
                </a:schemeClr>
              </a:solidFill>
            </a:rPr>
            <a:t>¿Cómo evaluar el impacto del perfil de egreso en los programas académicos en instituciones latinoamericanas, teniendo en cuenta las necesidades de los entornos disciplinar, laboral y socioeconómico de los graduados?</a:t>
          </a:r>
          <a:endParaRPr lang="en-US" sz="1800" dirty="0">
            <a:solidFill>
              <a:schemeClr val="tx2">
                <a:lumMod val="10000"/>
              </a:schemeClr>
            </a:solidFill>
          </a:endParaRPr>
        </a:p>
      </dgm:t>
    </dgm:pt>
    <dgm:pt modelId="{43381038-F3B3-D34F-B7FF-6141B1C4B726}" type="parTrans" cxnId="{B76460A2-DF88-0D4E-8C60-48BCDB06298D}">
      <dgm:prSet/>
      <dgm:spPr/>
      <dgm:t>
        <a:bodyPr/>
        <a:lstStyle/>
        <a:p>
          <a:endParaRPr lang="en-US"/>
        </a:p>
      </dgm:t>
    </dgm:pt>
    <dgm:pt modelId="{E071A644-EF8E-AA40-BB8E-031E2F094166}" type="sibTrans" cxnId="{B76460A2-DF88-0D4E-8C60-48BCDB06298D}">
      <dgm:prSet/>
      <dgm:spPr/>
      <dgm:t>
        <a:bodyPr/>
        <a:lstStyle/>
        <a:p>
          <a:endParaRPr lang="en-US"/>
        </a:p>
      </dgm:t>
    </dgm:pt>
    <dgm:pt modelId="{7CB70827-9ACA-354C-916A-C15A7123FE96}">
      <dgm:prSet phldrT="[Text]"/>
      <dgm:spPr/>
      <dgm:t>
        <a:bodyPr/>
        <a:lstStyle/>
        <a:p>
          <a:r>
            <a:rPr lang="en-US" dirty="0" err="1">
              <a:solidFill>
                <a:schemeClr val="tx2">
                  <a:lumMod val="10000"/>
                </a:schemeClr>
              </a:solidFill>
            </a:rPr>
            <a:t>Metodología</a:t>
          </a:r>
          <a:endParaRPr lang="en-US" dirty="0">
            <a:solidFill>
              <a:schemeClr val="tx2">
                <a:lumMod val="10000"/>
              </a:schemeClr>
            </a:solidFill>
          </a:endParaRPr>
        </a:p>
      </dgm:t>
    </dgm:pt>
    <dgm:pt modelId="{401D2A32-5B68-5242-A7A6-EFAA42416D4E}" type="parTrans" cxnId="{C46BD076-29AB-224F-ADCE-14C7FA3C33E6}">
      <dgm:prSet/>
      <dgm:spPr/>
      <dgm:t>
        <a:bodyPr/>
        <a:lstStyle/>
        <a:p>
          <a:endParaRPr lang="en-US"/>
        </a:p>
      </dgm:t>
    </dgm:pt>
    <dgm:pt modelId="{840C6414-38DB-4B4D-999D-BD5135E394BF}" type="sibTrans" cxnId="{C46BD076-29AB-224F-ADCE-14C7FA3C33E6}">
      <dgm:prSet/>
      <dgm:spPr/>
      <dgm:t>
        <a:bodyPr/>
        <a:lstStyle/>
        <a:p>
          <a:endParaRPr lang="en-US"/>
        </a:p>
      </dgm:t>
    </dgm:pt>
    <dgm:pt modelId="{FA97D34F-B69B-6A4A-A84E-F0AA1DA06999}">
      <dgm:prSet phldrT="[Text]" custT="1"/>
      <dgm:spPr/>
      <dgm:t>
        <a:bodyPr/>
        <a:lstStyle/>
        <a:p>
          <a:r>
            <a:rPr lang="en-CO" sz="1800" dirty="0">
              <a:solidFill>
                <a:schemeClr val="tx2">
                  <a:lumMod val="10000"/>
                </a:schemeClr>
              </a:solidFill>
            </a:rPr>
            <a:t>Métodos explicativos de la investigación educativa</a:t>
          </a:r>
          <a:endParaRPr lang="en-US" sz="1800" dirty="0">
            <a:solidFill>
              <a:schemeClr val="tx2">
                <a:lumMod val="10000"/>
              </a:schemeClr>
            </a:solidFill>
          </a:endParaRPr>
        </a:p>
      </dgm:t>
    </dgm:pt>
    <dgm:pt modelId="{B79072E6-8E8F-EE4B-87E4-424D9481F61D}" type="parTrans" cxnId="{FDF9EAA8-D5FB-5345-889A-6D3B33C3E946}">
      <dgm:prSet/>
      <dgm:spPr/>
      <dgm:t>
        <a:bodyPr/>
        <a:lstStyle/>
        <a:p>
          <a:endParaRPr lang="en-US"/>
        </a:p>
      </dgm:t>
    </dgm:pt>
    <dgm:pt modelId="{C3DF3FB9-9FA6-F845-A928-9738DDF83833}" type="sibTrans" cxnId="{FDF9EAA8-D5FB-5345-889A-6D3B33C3E946}">
      <dgm:prSet/>
      <dgm:spPr/>
      <dgm:t>
        <a:bodyPr/>
        <a:lstStyle/>
        <a:p>
          <a:endParaRPr lang="en-US"/>
        </a:p>
      </dgm:t>
    </dgm:pt>
    <dgm:pt modelId="{37D377F0-0420-B04F-B73A-315189E4DE28}">
      <dgm:prSet/>
      <dgm:spPr/>
      <dgm:t>
        <a:bodyPr/>
        <a:lstStyle/>
        <a:p>
          <a:r>
            <a:rPr lang="en-CO" b="1"/>
            <a:t>Resultados esperados</a:t>
          </a:r>
          <a:endParaRPr lang="en-CO"/>
        </a:p>
      </dgm:t>
    </dgm:pt>
    <dgm:pt modelId="{DECB753F-A489-4245-A8B3-E572A25D004A}" type="parTrans" cxnId="{19932293-1A12-F944-A7B9-BFFBAB5994B2}">
      <dgm:prSet/>
      <dgm:spPr/>
      <dgm:t>
        <a:bodyPr/>
        <a:lstStyle/>
        <a:p>
          <a:endParaRPr lang="en-US"/>
        </a:p>
      </dgm:t>
    </dgm:pt>
    <dgm:pt modelId="{B109E824-36E6-BC45-B857-375B96FB6E10}" type="sibTrans" cxnId="{19932293-1A12-F944-A7B9-BFFBAB5994B2}">
      <dgm:prSet/>
      <dgm:spPr/>
      <dgm:t>
        <a:bodyPr/>
        <a:lstStyle/>
        <a:p>
          <a:endParaRPr lang="en-US"/>
        </a:p>
      </dgm:t>
    </dgm:pt>
    <dgm:pt modelId="{BD899AE6-4E40-D041-BCB2-F55FB2BCCD10}" type="pres">
      <dgm:prSet presAssocID="{62321D76-EBBD-E249-8B89-711F6B27FE85}" presName="Name0" presStyleCnt="0">
        <dgm:presLayoutVars>
          <dgm:dir/>
          <dgm:animOne val="branch"/>
          <dgm:animLvl val="lvl"/>
        </dgm:presLayoutVars>
      </dgm:prSet>
      <dgm:spPr/>
    </dgm:pt>
    <dgm:pt modelId="{1CA922D7-F9EB-D24F-BDE1-5688CB673014}" type="pres">
      <dgm:prSet presAssocID="{7EEE8B01-C30F-4640-A083-BE78DBA8DC59}" presName="chaos" presStyleCnt="0"/>
      <dgm:spPr/>
    </dgm:pt>
    <dgm:pt modelId="{4715CCFF-09EC-4F46-B484-CDDD365F236B}" type="pres">
      <dgm:prSet presAssocID="{7EEE8B01-C30F-4640-A083-BE78DBA8DC59}" presName="parTx1" presStyleLbl="revTx" presStyleIdx="0" presStyleCnt="4"/>
      <dgm:spPr/>
    </dgm:pt>
    <dgm:pt modelId="{8339B0DA-E037-CB46-9033-64003B211FFB}" type="pres">
      <dgm:prSet presAssocID="{7EEE8B01-C30F-4640-A083-BE78DBA8DC59}" presName="desTx1" presStyleLbl="revTx" presStyleIdx="1" presStyleCnt="4" custScaleX="131211" custLinFactNeighborX="661" custLinFactNeighborY="14995">
        <dgm:presLayoutVars>
          <dgm:bulletEnabled val="1"/>
        </dgm:presLayoutVars>
      </dgm:prSet>
      <dgm:spPr/>
    </dgm:pt>
    <dgm:pt modelId="{BD0CB2E6-9B45-DB40-9E26-9011476A8C05}" type="pres">
      <dgm:prSet presAssocID="{7EEE8B01-C30F-4640-A083-BE78DBA8DC59}" presName="c1" presStyleLbl="node1" presStyleIdx="0" presStyleCnt="19"/>
      <dgm:spPr/>
    </dgm:pt>
    <dgm:pt modelId="{C4F1F943-75C0-F04C-84B6-DF96D3E6BCBD}" type="pres">
      <dgm:prSet presAssocID="{7EEE8B01-C30F-4640-A083-BE78DBA8DC59}" presName="c2" presStyleLbl="node1" presStyleIdx="1" presStyleCnt="19"/>
      <dgm:spPr/>
    </dgm:pt>
    <dgm:pt modelId="{C15397F9-105D-B249-9E39-659AC64BEBBA}" type="pres">
      <dgm:prSet presAssocID="{7EEE8B01-C30F-4640-A083-BE78DBA8DC59}" presName="c3" presStyleLbl="node1" presStyleIdx="2" presStyleCnt="19"/>
      <dgm:spPr/>
    </dgm:pt>
    <dgm:pt modelId="{27A1CB6A-39BF-A543-9A1F-416B7D7EB120}" type="pres">
      <dgm:prSet presAssocID="{7EEE8B01-C30F-4640-A083-BE78DBA8DC59}" presName="c4" presStyleLbl="node1" presStyleIdx="3" presStyleCnt="19"/>
      <dgm:spPr/>
    </dgm:pt>
    <dgm:pt modelId="{1645C983-8CFE-CF43-8100-C5EB4CEF3778}" type="pres">
      <dgm:prSet presAssocID="{7EEE8B01-C30F-4640-A083-BE78DBA8DC59}" presName="c5" presStyleLbl="node1" presStyleIdx="4" presStyleCnt="19"/>
      <dgm:spPr/>
    </dgm:pt>
    <dgm:pt modelId="{FAF3E999-E68D-4E49-B093-755B4768139F}" type="pres">
      <dgm:prSet presAssocID="{7EEE8B01-C30F-4640-A083-BE78DBA8DC59}" presName="c6" presStyleLbl="node1" presStyleIdx="5" presStyleCnt="19"/>
      <dgm:spPr/>
    </dgm:pt>
    <dgm:pt modelId="{106EDDB8-CAF4-E748-9E8D-152BE74F71F6}" type="pres">
      <dgm:prSet presAssocID="{7EEE8B01-C30F-4640-A083-BE78DBA8DC59}" presName="c7" presStyleLbl="node1" presStyleIdx="6" presStyleCnt="19"/>
      <dgm:spPr>
        <a:solidFill>
          <a:srgbClr val="2975A7"/>
        </a:solidFill>
      </dgm:spPr>
    </dgm:pt>
    <dgm:pt modelId="{CC81E0B8-32BE-1648-A6B6-CE8C4517766D}" type="pres">
      <dgm:prSet presAssocID="{7EEE8B01-C30F-4640-A083-BE78DBA8DC59}" presName="c8" presStyleLbl="node1" presStyleIdx="7" presStyleCnt="19"/>
      <dgm:spPr/>
    </dgm:pt>
    <dgm:pt modelId="{88F4E09D-4BCD-844D-9A36-5A3FD5C3DD9B}" type="pres">
      <dgm:prSet presAssocID="{7EEE8B01-C30F-4640-A083-BE78DBA8DC59}" presName="c9" presStyleLbl="node1" presStyleIdx="8" presStyleCnt="19"/>
      <dgm:spPr/>
    </dgm:pt>
    <dgm:pt modelId="{E2CE58DB-C22F-CF46-A961-1E4BB0B40C06}" type="pres">
      <dgm:prSet presAssocID="{7EEE8B01-C30F-4640-A083-BE78DBA8DC59}" presName="c10" presStyleLbl="node1" presStyleIdx="9" presStyleCnt="19"/>
      <dgm:spPr>
        <a:solidFill>
          <a:srgbClr val="2975A7"/>
        </a:solidFill>
      </dgm:spPr>
    </dgm:pt>
    <dgm:pt modelId="{CAFE2E0D-9BFE-1941-90B4-62C3B1E54082}" type="pres">
      <dgm:prSet presAssocID="{7EEE8B01-C30F-4640-A083-BE78DBA8DC59}" presName="c11" presStyleLbl="node1" presStyleIdx="10" presStyleCnt="19"/>
      <dgm:spPr/>
    </dgm:pt>
    <dgm:pt modelId="{2C22B2A9-6113-744A-B517-E0CB2C5E3280}" type="pres">
      <dgm:prSet presAssocID="{7EEE8B01-C30F-4640-A083-BE78DBA8DC59}" presName="c12" presStyleLbl="node1" presStyleIdx="11" presStyleCnt="19"/>
      <dgm:spPr/>
    </dgm:pt>
    <dgm:pt modelId="{38C763C3-AE82-F341-9250-04A1DD94D690}" type="pres">
      <dgm:prSet presAssocID="{7EEE8B01-C30F-4640-A083-BE78DBA8DC59}" presName="c13" presStyleLbl="node1" presStyleIdx="12" presStyleCnt="19"/>
      <dgm:spPr>
        <a:solidFill>
          <a:srgbClr val="2975A7"/>
        </a:solidFill>
      </dgm:spPr>
    </dgm:pt>
    <dgm:pt modelId="{F8856E1A-36EE-7740-8BF8-863F53CF6479}" type="pres">
      <dgm:prSet presAssocID="{7EEE8B01-C30F-4640-A083-BE78DBA8DC59}" presName="c14" presStyleLbl="node1" presStyleIdx="13" presStyleCnt="19"/>
      <dgm:spPr/>
    </dgm:pt>
    <dgm:pt modelId="{E34BDB6E-AB90-FA4A-9533-08C1131FC17E}" type="pres">
      <dgm:prSet presAssocID="{7EEE8B01-C30F-4640-A083-BE78DBA8DC59}" presName="c15" presStyleLbl="node1" presStyleIdx="14" presStyleCnt="19"/>
      <dgm:spPr/>
    </dgm:pt>
    <dgm:pt modelId="{66F436D8-00F0-5844-80D4-4F521C10FD6D}" type="pres">
      <dgm:prSet presAssocID="{7EEE8B01-C30F-4640-A083-BE78DBA8DC59}" presName="c16" presStyleLbl="node1" presStyleIdx="15" presStyleCnt="19"/>
      <dgm:spPr/>
    </dgm:pt>
    <dgm:pt modelId="{3F8E3D0F-07E4-CA4E-B7A3-DEB4945A5021}" type="pres">
      <dgm:prSet presAssocID="{7EEE8B01-C30F-4640-A083-BE78DBA8DC59}" presName="c17" presStyleLbl="node1" presStyleIdx="16" presStyleCnt="19"/>
      <dgm:spPr>
        <a:solidFill>
          <a:srgbClr val="326D77"/>
        </a:solidFill>
      </dgm:spPr>
    </dgm:pt>
    <dgm:pt modelId="{832390CA-A6AB-884B-A482-402F936F600E}" type="pres">
      <dgm:prSet presAssocID="{7EEE8B01-C30F-4640-A083-BE78DBA8DC59}" presName="c18" presStyleLbl="node1" presStyleIdx="17" presStyleCnt="19"/>
      <dgm:spPr/>
    </dgm:pt>
    <dgm:pt modelId="{C8BDF8E0-79E7-3149-99FF-08A65207EF2E}" type="pres">
      <dgm:prSet presAssocID="{90932B1F-5CB3-7A41-8EE1-15B2970E9E10}" presName="chevronComposite1" presStyleCnt="0"/>
      <dgm:spPr/>
    </dgm:pt>
    <dgm:pt modelId="{F87D838B-5D53-1B46-BDA6-D2BB13DCAEE0}" type="pres">
      <dgm:prSet presAssocID="{90932B1F-5CB3-7A41-8EE1-15B2970E9E10}" presName="chevron1" presStyleLbl="sibTrans2D1" presStyleIdx="0" presStyleCnt="2"/>
      <dgm:spPr>
        <a:solidFill>
          <a:srgbClr val="2975A7"/>
        </a:solidFill>
      </dgm:spPr>
    </dgm:pt>
    <dgm:pt modelId="{7DF5A60C-0DDE-B646-89CD-BB863D37C6DD}" type="pres">
      <dgm:prSet presAssocID="{90932B1F-5CB3-7A41-8EE1-15B2970E9E10}" presName="spChevron1" presStyleCnt="0"/>
      <dgm:spPr/>
    </dgm:pt>
    <dgm:pt modelId="{5449A8EF-8B59-654B-8B78-BFBAE9F916EE}" type="pres">
      <dgm:prSet presAssocID="{7CB70827-9ACA-354C-916A-C15A7123FE96}" presName="middle" presStyleCnt="0"/>
      <dgm:spPr/>
    </dgm:pt>
    <dgm:pt modelId="{E22EF2C9-6F80-FC40-B79F-983DB22C6859}" type="pres">
      <dgm:prSet presAssocID="{7CB70827-9ACA-354C-916A-C15A7123FE96}" presName="parTxMid" presStyleLbl="revTx" presStyleIdx="2" presStyleCnt="4"/>
      <dgm:spPr/>
    </dgm:pt>
    <dgm:pt modelId="{352778B3-68A0-5C45-8497-EF63BDC94C75}" type="pres">
      <dgm:prSet presAssocID="{7CB70827-9ACA-354C-916A-C15A7123FE96}" presName="desTxMid" presStyleLbl="revTx" presStyleIdx="3" presStyleCnt="4">
        <dgm:presLayoutVars>
          <dgm:bulletEnabled val="1"/>
        </dgm:presLayoutVars>
      </dgm:prSet>
      <dgm:spPr/>
    </dgm:pt>
    <dgm:pt modelId="{F43A0C46-FEA6-BF47-B1BF-1F696C8617FB}" type="pres">
      <dgm:prSet presAssocID="{7CB70827-9ACA-354C-916A-C15A7123FE96}" presName="spMid" presStyleCnt="0"/>
      <dgm:spPr/>
    </dgm:pt>
    <dgm:pt modelId="{D3910275-03AA-C147-ABE2-65355AF36111}" type="pres">
      <dgm:prSet presAssocID="{840C6414-38DB-4B4D-999D-BD5135E394BF}" presName="chevronComposite1" presStyleCnt="0"/>
      <dgm:spPr/>
    </dgm:pt>
    <dgm:pt modelId="{B6C2E941-AB55-414C-9C77-5EA25791EA38}" type="pres">
      <dgm:prSet presAssocID="{840C6414-38DB-4B4D-999D-BD5135E394BF}" presName="chevron1" presStyleLbl="sibTrans2D1" presStyleIdx="1" presStyleCnt="2"/>
      <dgm:spPr>
        <a:solidFill>
          <a:srgbClr val="326D77"/>
        </a:solidFill>
      </dgm:spPr>
    </dgm:pt>
    <dgm:pt modelId="{E5DFD527-B235-5646-B103-01BC6187313E}" type="pres">
      <dgm:prSet presAssocID="{840C6414-38DB-4B4D-999D-BD5135E394BF}" presName="spChevron1" presStyleCnt="0"/>
      <dgm:spPr/>
    </dgm:pt>
    <dgm:pt modelId="{F200FD89-9B43-9645-8CD2-55485C7AF311}" type="pres">
      <dgm:prSet presAssocID="{37D377F0-0420-B04F-B73A-315189E4DE28}" presName="last" presStyleCnt="0"/>
      <dgm:spPr/>
    </dgm:pt>
    <dgm:pt modelId="{83F61C8F-FEA7-7B47-9AE6-D48897DC7814}" type="pres">
      <dgm:prSet presAssocID="{37D377F0-0420-B04F-B73A-315189E4DE28}" presName="circleTx" presStyleLbl="node1" presStyleIdx="18" presStyleCnt="19"/>
      <dgm:spPr/>
    </dgm:pt>
    <dgm:pt modelId="{ED9CD796-FEE9-8645-AFAB-3DF86CF55A52}" type="pres">
      <dgm:prSet presAssocID="{37D377F0-0420-B04F-B73A-315189E4DE28}" presName="spN" presStyleCnt="0"/>
      <dgm:spPr/>
    </dgm:pt>
  </dgm:ptLst>
  <dgm:cxnLst>
    <dgm:cxn modelId="{73885910-A733-8542-9198-F85DBDFBDDD5}" type="presOf" srcId="{7EEE8B01-C30F-4640-A083-BE78DBA8DC59}" destId="{4715CCFF-09EC-4F46-B484-CDDD365F236B}" srcOrd="0" destOrd="0" presId="urn:microsoft.com/office/officeart/2009/3/layout/RandomtoResultProcess"/>
    <dgm:cxn modelId="{B9CE5B75-A8D5-DA47-86C1-57BA7A2EDE5C}" type="presOf" srcId="{62321D76-EBBD-E249-8B89-711F6B27FE85}" destId="{BD899AE6-4E40-D041-BCB2-F55FB2BCCD10}" srcOrd="0" destOrd="0" presId="urn:microsoft.com/office/officeart/2009/3/layout/RandomtoResultProcess"/>
    <dgm:cxn modelId="{C46BD076-29AB-224F-ADCE-14C7FA3C33E6}" srcId="{62321D76-EBBD-E249-8B89-711F6B27FE85}" destId="{7CB70827-9ACA-354C-916A-C15A7123FE96}" srcOrd="1" destOrd="0" parTransId="{401D2A32-5B68-5242-A7A6-EFAA42416D4E}" sibTransId="{840C6414-38DB-4B4D-999D-BD5135E394BF}"/>
    <dgm:cxn modelId="{19932293-1A12-F944-A7B9-BFFBAB5994B2}" srcId="{62321D76-EBBD-E249-8B89-711F6B27FE85}" destId="{37D377F0-0420-B04F-B73A-315189E4DE28}" srcOrd="2" destOrd="0" parTransId="{DECB753F-A489-4245-A8B3-E572A25D004A}" sibTransId="{B109E824-36E6-BC45-B857-375B96FB6E10}"/>
    <dgm:cxn modelId="{B76460A2-DF88-0D4E-8C60-48BCDB06298D}" srcId="{7EEE8B01-C30F-4640-A083-BE78DBA8DC59}" destId="{017BC9F0-EE7B-4842-BB42-599EAB3D0BD4}" srcOrd="0" destOrd="0" parTransId="{43381038-F3B3-D34F-B7FF-6141B1C4B726}" sibTransId="{E071A644-EF8E-AA40-BB8E-031E2F094166}"/>
    <dgm:cxn modelId="{E30A3CA5-6D37-E549-BEC7-9A913DFCA101}" type="presOf" srcId="{7CB70827-9ACA-354C-916A-C15A7123FE96}" destId="{E22EF2C9-6F80-FC40-B79F-983DB22C6859}" srcOrd="0" destOrd="0" presId="urn:microsoft.com/office/officeart/2009/3/layout/RandomtoResultProcess"/>
    <dgm:cxn modelId="{FDF9EAA8-D5FB-5345-889A-6D3B33C3E946}" srcId="{7CB70827-9ACA-354C-916A-C15A7123FE96}" destId="{FA97D34F-B69B-6A4A-A84E-F0AA1DA06999}" srcOrd="0" destOrd="0" parTransId="{B79072E6-8E8F-EE4B-87E4-424D9481F61D}" sibTransId="{C3DF3FB9-9FA6-F845-A928-9738DDF83833}"/>
    <dgm:cxn modelId="{73905BCA-5AC8-0847-BFF4-3183E45C45B0}" type="presOf" srcId="{017BC9F0-EE7B-4842-BB42-599EAB3D0BD4}" destId="{8339B0DA-E037-CB46-9033-64003B211FFB}" srcOrd="0" destOrd="0" presId="urn:microsoft.com/office/officeart/2009/3/layout/RandomtoResultProcess"/>
    <dgm:cxn modelId="{1800ECCB-DABD-C54C-9726-8C1D15682099}" type="presOf" srcId="{FA97D34F-B69B-6A4A-A84E-F0AA1DA06999}" destId="{352778B3-68A0-5C45-8497-EF63BDC94C75}" srcOrd="0" destOrd="0" presId="urn:microsoft.com/office/officeart/2009/3/layout/RandomtoResultProcess"/>
    <dgm:cxn modelId="{1761DEE4-0289-9A48-B281-1960DCFBD4A8}" srcId="{62321D76-EBBD-E249-8B89-711F6B27FE85}" destId="{7EEE8B01-C30F-4640-A083-BE78DBA8DC59}" srcOrd="0" destOrd="0" parTransId="{BB27703C-FD71-DE43-9158-AACAFA98E577}" sibTransId="{90932B1F-5CB3-7A41-8EE1-15B2970E9E10}"/>
    <dgm:cxn modelId="{3F6CDFFA-CC79-1A49-8D5B-B5DFC50893F0}" type="presOf" srcId="{37D377F0-0420-B04F-B73A-315189E4DE28}" destId="{83F61C8F-FEA7-7B47-9AE6-D48897DC7814}" srcOrd="0" destOrd="0" presId="urn:microsoft.com/office/officeart/2009/3/layout/RandomtoResultProcess"/>
    <dgm:cxn modelId="{746D5308-23F7-274F-9825-3AE50EF954DC}" type="presParOf" srcId="{BD899AE6-4E40-D041-BCB2-F55FB2BCCD10}" destId="{1CA922D7-F9EB-D24F-BDE1-5688CB673014}" srcOrd="0" destOrd="0" presId="urn:microsoft.com/office/officeart/2009/3/layout/RandomtoResultProcess"/>
    <dgm:cxn modelId="{BF4A45EC-3492-5A41-8E33-446694F13C8E}" type="presParOf" srcId="{1CA922D7-F9EB-D24F-BDE1-5688CB673014}" destId="{4715CCFF-09EC-4F46-B484-CDDD365F236B}" srcOrd="0" destOrd="0" presId="urn:microsoft.com/office/officeart/2009/3/layout/RandomtoResultProcess"/>
    <dgm:cxn modelId="{4BD57A99-759B-1A4C-A8CE-CF3B6DD3B917}" type="presParOf" srcId="{1CA922D7-F9EB-D24F-BDE1-5688CB673014}" destId="{8339B0DA-E037-CB46-9033-64003B211FFB}" srcOrd="1" destOrd="0" presId="urn:microsoft.com/office/officeart/2009/3/layout/RandomtoResultProcess"/>
    <dgm:cxn modelId="{B4DB1CF3-2A28-F343-B482-4FD5A17FA1EA}" type="presParOf" srcId="{1CA922D7-F9EB-D24F-BDE1-5688CB673014}" destId="{BD0CB2E6-9B45-DB40-9E26-9011476A8C05}" srcOrd="2" destOrd="0" presId="urn:microsoft.com/office/officeart/2009/3/layout/RandomtoResultProcess"/>
    <dgm:cxn modelId="{34953025-59E6-EB4C-972E-C696819CF5BC}" type="presParOf" srcId="{1CA922D7-F9EB-D24F-BDE1-5688CB673014}" destId="{C4F1F943-75C0-F04C-84B6-DF96D3E6BCBD}" srcOrd="3" destOrd="0" presId="urn:microsoft.com/office/officeart/2009/3/layout/RandomtoResultProcess"/>
    <dgm:cxn modelId="{A8DB53D2-F4AE-E845-8BB4-5E332769E731}" type="presParOf" srcId="{1CA922D7-F9EB-D24F-BDE1-5688CB673014}" destId="{C15397F9-105D-B249-9E39-659AC64BEBBA}" srcOrd="4" destOrd="0" presId="urn:microsoft.com/office/officeart/2009/3/layout/RandomtoResultProcess"/>
    <dgm:cxn modelId="{00D32566-2642-0A4E-99F3-ECD9905968A1}" type="presParOf" srcId="{1CA922D7-F9EB-D24F-BDE1-5688CB673014}" destId="{27A1CB6A-39BF-A543-9A1F-416B7D7EB120}" srcOrd="5" destOrd="0" presId="urn:microsoft.com/office/officeart/2009/3/layout/RandomtoResultProcess"/>
    <dgm:cxn modelId="{1227EEAE-459C-084D-85E5-4D115C5090AB}" type="presParOf" srcId="{1CA922D7-F9EB-D24F-BDE1-5688CB673014}" destId="{1645C983-8CFE-CF43-8100-C5EB4CEF3778}" srcOrd="6" destOrd="0" presId="urn:microsoft.com/office/officeart/2009/3/layout/RandomtoResultProcess"/>
    <dgm:cxn modelId="{9E007643-8FEB-C14D-814E-D2BBF46F7FFA}" type="presParOf" srcId="{1CA922D7-F9EB-D24F-BDE1-5688CB673014}" destId="{FAF3E999-E68D-4E49-B093-755B4768139F}" srcOrd="7" destOrd="0" presId="urn:microsoft.com/office/officeart/2009/3/layout/RandomtoResultProcess"/>
    <dgm:cxn modelId="{ACBA14BC-3C79-9746-AB0A-36D524437510}" type="presParOf" srcId="{1CA922D7-F9EB-D24F-BDE1-5688CB673014}" destId="{106EDDB8-CAF4-E748-9E8D-152BE74F71F6}" srcOrd="8" destOrd="0" presId="urn:microsoft.com/office/officeart/2009/3/layout/RandomtoResultProcess"/>
    <dgm:cxn modelId="{58D63561-194C-524B-83BB-F6AE4236F8B8}" type="presParOf" srcId="{1CA922D7-F9EB-D24F-BDE1-5688CB673014}" destId="{CC81E0B8-32BE-1648-A6B6-CE8C4517766D}" srcOrd="9" destOrd="0" presId="urn:microsoft.com/office/officeart/2009/3/layout/RandomtoResultProcess"/>
    <dgm:cxn modelId="{9CD9D632-C0A7-9648-930F-83F64358B2C2}" type="presParOf" srcId="{1CA922D7-F9EB-D24F-BDE1-5688CB673014}" destId="{88F4E09D-4BCD-844D-9A36-5A3FD5C3DD9B}" srcOrd="10" destOrd="0" presId="urn:microsoft.com/office/officeart/2009/3/layout/RandomtoResultProcess"/>
    <dgm:cxn modelId="{D24036D3-F082-F543-8F2A-CFA90ECDB2FA}" type="presParOf" srcId="{1CA922D7-F9EB-D24F-BDE1-5688CB673014}" destId="{E2CE58DB-C22F-CF46-A961-1E4BB0B40C06}" srcOrd="11" destOrd="0" presId="urn:microsoft.com/office/officeart/2009/3/layout/RandomtoResultProcess"/>
    <dgm:cxn modelId="{F9840724-A96A-3345-9420-39FAA3550A17}" type="presParOf" srcId="{1CA922D7-F9EB-D24F-BDE1-5688CB673014}" destId="{CAFE2E0D-9BFE-1941-90B4-62C3B1E54082}" srcOrd="12" destOrd="0" presId="urn:microsoft.com/office/officeart/2009/3/layout/RandomtoResultProcess"/>
    <dgm:cxn modelId="{58C49FD8-18F8-8442-80A4-C1261261ED51}" type="presParOf" srcId="{1CA922D7-F9EB-D24F-BDE1-5688CB673014}" destId="{2C22B2A9-6113-744A-B517-E0CB2C5E3280}" srcOrd="13" destOrd="0" presId="urn:microsoft.com/office/officeart/2009/3/layout/RandomtoResultProcess"/>
    <dgm:cxn modelId="{29794874-20F1-C843-A25D-9643FC809B38}" type="presParOf" srcId="{1CA922D7-F9EB-D24F-BDE1-5688CB673014}" destId="{38C763C3-AE82-F341-9250-04A1DD94D690}" srcOrd="14" destOrd="0" presId="urn:microsoft.com/office/officeart/2009/3/layout/RandomtoResultProcess"/>
    <dgm:cxn modelId="{49D46EC4-053F-AA4D-A527-BC76F82926B1}" type="presParOf" srcId="{1CA922D7-F9EB-D24F-BDE1-5688CB673014}" destId="{F8856E1A-36EE-7740-8BF8-863F53CF6479}" srcOrd="15" destOrd="0" presId="urn:microsoft.com/office/officeart/2009/3/layout/RandomtoResultProcess"/>
    <dgm:cxn modelId="{EAB876DE-DCFA-2144-86A5-382CCE5732D8}" type="presParOf" srcId="{1CA922D7-F9EB-D24F-BDE1-5688CB673014}" destId="{E34BDB6E-AB90-FA4A-9533-08C1131FC17E}" srcOrd="16" destOrd="0" presId="urn:microsoft.com/office/officeart/2009/3/layout/RandomtoResultProcess"/>
    <dgm:cxn modelId="{58272C3B-D73F-3F4D-87D6-6AEEA90089FE}" type="presParOf" srcId="{1CA922D7-F9EB-D24F-BDE1-5688CB673014}" destId="{66F436D8-00F0-5844-80D4-4F521C10FD6D}" srcOrd="17" destOrd="0" presId="urn:microsoft.com/office/officeart/2009/3/layout/RandomtoResultProcess"/>
    <dgm:cxn modelId="{A04A07EB-2B24-1244-9884-7427E13E1E40}" type="presParOf" srcId="{1CA922D7-F9EB-D24F-BDE1-5688CB673014}" destId="{3F8E3D0F-07E4-CA4E-B7A3-DEB4945A5021}" srcOrd="18" destOrd="0" presId="urn:microsoft.com/office/officeart/2009/3/layout/RandomtoResultProcess"/>
    <dgm:cxn modelId="{2F80E973-4BCE-9543-BBA3-6A47166EE7EB}" type="presParOf" srcId="{1CA922D7-F9EB-D24F-BDE1-5688CB673014}" destId="{832390CA-A6AB-884B-A482-402F936F600E}" srcOrd="19" destOrd="0" presId="urn:microsoft.com/office/officeart/2009/3/layout/RandomtoResultProcess"/>
    <dgm:cxn modelId="{B7152805-1C72-8948-B285-0DE5101C0DBF}" type="presParOf" srcId="{BD899AE6-4E40-D041-BCB2-F55FB2BCCD10}" destId="{C8BDF8E0-79E7-3149-99FF-08A65207EF2E}" srcOrd="1" destOrd="0" presId="urn:microsoft.com/office/officeart/2009/3/layout/RandomtoResultProcess"/>
    <dgm:cxn modelId="{9B38F7B6-210A-5743-B365-B22804B2D813}" type="presParOf" srcId="{C8BDF8E0-79E7-3149-99FF-08A65207EF2E}" destId="{F87D838B-5D53-1B46-BDA6-D2BB13DCAEE0}" srcOrd="0" destOrd="0" presId="urn:microsoft.com/office/officeart/2009/3/layout/RandomtoResultProcess"/>
    <dgm:cxn modelId="{C68E36B3-9275-5648-AB13-F568547C512A}" type="presParOf" srcId="{C8BDF8E0-79E7-3149-99FF-08A65207EF2E}" destId="{7DF5A60C-0DDE-B646-89CD-BB863D37C6DD}" srcOrd="1" destOrd="0" presId="urn:microsoft.com/office/officeart/2009/3/layout/RandomtoResultProcess"/>
    <dgm:cxn modelId="{9FCDB9DC-4BF7-504D-92DA-F1CF2BAC8DC2}" type="presParOf" srcId="{BD899AE6-4E40-D041-BCB2-F55FB2BCCD10}" destId="{5449A8EF-8B59-654B-8B78-BFBAE9F916EE}" srcOrd="2" destOrd="0" presId="urn:microsoft.com/office/officeart/2009/3/layout/RandomtoResultProcess"/>
    <dgm:cxn modelId="{4611EB68-BC67-F445-AA6F-39D91FBE6F98}" type="presParOf" srcId="{5449A8EF-8B59-654B-8B78-BFBAE9F916EE}" destId="{E22EF2C9-6F80-FC40-B79F-983DB22C6859}" srcOrd="0" destOrd="0" presId="urn:microsoft.com/office/officeart/2009/3/layout/RandomtoResultProcess"/>
    <dgm:cxn modelId="{FAC7A027-8A61-2142-930F-421F67E9E53C}" type="presParOf" srcId="{5449A8EF-8B59-654B-8B78-BFBAE9F916EE}" destId="{352778B3-68A0-5C45-8497-EF63BDC94C75}" srcOrd="1" destOrd="0" presId="urn:microsoft.com/office/officeart/2009/3/layout/RandomtoResultProcess"/>
    <dgm:cxn modelId="{67B3FDA2-489D-B044-ADB9-FAB3F124DC19}" type="presParOf" srcId="{5449A8EF-8B59-654B-8B78-BFBAE9F916EE}" destId="{F43A0C46-FEA6-BF47-B1BF-1F696C8617FB}" srcOrd="2" destOrd="0" presId="urn:microsoft.com/office/officeart/2009/3/layout/RandomtoResultProcess"/>
    <dgm:cxn modelId="{1FB1FE7F-F40B-2E44-8445-9198D277554E}" type="presParOf" srcId="{BD899AE6-4E40-D041-BCB2-F55FB2BCCD10}" destId="{D3910275-03AA-C147-ABE2-65355AF36111}" srcOrd="3" destOrd="0" presId="urn:microsoft.com/office/officeart/2009/3/layout/RandomtoResultProcess"/>
    <dgm:cxn modelId="{C2232707-BEED-5243-A3AA-9F38069B8D1A}" type="presParOf" srcId="{D3910275-03AA-C147-ABE2-65355AF36111}" destId="{B6C2E941-AB55-414C-9C77-5EA25791EA38}" srcOrd="0" destOrd="0" presId="urn:microsoft.com/office/officeart/2009/3/layout/RandomtoResultProcess"/>
    <dgm:cxn modelId="{F0B5A69A-0E3E-8F4C-84F9-3A2EF93D20BD}" type="presParOf" srcId="{D3910275-03AA-C147-ABE2-65355AF36111}" destId="{E5DFD527-B235-5646-B103-01BC6187313E}" srcOrd="1" destOrd="0" presId="urn:microsoft.com/office/officeart/2009/3/layout/RandomtoResultProcess"/>
    <dgm:cxn modelId="{6B9A48B9-68F5-824E-ADBF-149930EB352D}" type="presParOf" srcId="{BD899AE6-4E40-D041-BCB2-F55FB2BCCD10}" destId="{F200FD89-9B43-9645-8CD2-55485C7AF311}" srcOrd="4" destOrd="0" presId="urn:microsoft.com/office/officeart/2009/3/layout/RandomtoResultProcess"/>
    <dgm:cxn modelId="{CFC1ED86-4D1E-2040-A589-6367A04678DC}" type="presParOf" srcId="{F200FD89-9B43-9645-8CD2-55485C7AF311}" destId="{83F61C8F-FEA7-7B47-9AE6-D48897DC7814}" srcOrd="0" destOrd="0" presId="urn:microsoft.com/office/officeart/2009/3/layout/RandomtoResultProcess"/>
    <dgm:cxn modelId="{4BC67490-AFC3-D847-AAF5-80A772A03604}" type="presParOf" srcId="{F200FD89-9B43-9645-8CD2-55485C7AF311}" destId="{ED9CD796-FEE9-8645-AFAB-3DF86CF55A52}"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0C8410-9E81-514E-AEBF-D80886DDCA7B}" type="doc">
      <dgm:prSet loTypeId="urn:microsoft.com/office/officeart/2005/8/layout/venn3" loCatId="" qsTypeId="urn:microsoft.com/office/officeart/2005/8/quickstyle/simple1" qsCatId="simple" csTypeId="urn:microsoft.com/office/officeart/2005/8/colors/colorful5" csCatId="colorful" phldr="1"/>
      <dgm:spPr/>
      <dgm:t>
        <a:bodyPr/>
        <a:lstStyle/>
        <a:p>
          <a:endParaRPr lang="en-US"/>
        </a:p>
      </dgm:t>
    </dgm:pt>
    <dgm:pt modelId="{1E2F86BD-C7CC-9546-AED5-D0E238269AED}">
      <dgm:prSet phldrT="[Text]"/>
      <dgm:spPr/>
      <dgm:t>
        <a:bodyPr/>
        <a:lstStyle/>
        <a:p>
          <a:r>
            <a:rPr lang="en-US" b="1" dirty="0" err="1">
              <a:latin typeface="Tahoma" panose="020B0604030504040204" pitchFamily="34" charset="0"/>
              <a:ea typeface="Tahoma" panose="020B0604030504040204" pitchFamily="34" charset="0"/>
              <a:cs typeface="Tahoma" panose="020B0604030504040204" pitchFamily="34" charset="0"/>
            </a:rPr>
            <a:t>Formación</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Disciplinar</a:t>
          </a:r>
          <a:endParaRPr lang="en-US" b="1" dirty="0">
            <a:latin typeface="Tahoma" panose="020B0604030504040204" pitchFamily="34" charset="0"/>
            <a:ea typeface="Tahoma" panose="020B0604030504040204" pitchFamily="34" charset="0"/>
            <a:cs typeface="Tahoma" panose="020B0604030504040204" pitchFamily="34" charset="0"/>
          </a:endParaRPr>
        </a:p>
      </dgm:t>
    </dgm:pt>
    <dgm:pt modelId="{8006886F-AE7A-0C46-B39E-5E3BBA76582A}" type="parTrans" cxnId="{58CC69B0-4F02-8248-8297-DF5FEBE6156A}">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E5CB76C-4440-7F47-B650-B4836357EBB8}" type="sibTrans" cxnId="{58CC69B0-4F02-8248-8297-DF5FEBE6156A}">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72C2901B-EB36-C142-9A9E-9660300AE08F}">
      <dgm:prSet phldrT="[Text]"/>
      <dgm:spPr/>
      <dgm:t>
        <a:bodyPr/>
        <a:lstStyle/>
        <a:p>
          <a:r>
            <a:rPr lang="es-ES" b="1" dirty="0">
              <a:latin typeface="Tahoma" panose="020B0604030504040204" pitchFamily="34" charset="0"/>
              <a:ea typeface="Tahoma" panose="020B0604030504040204" pitchFamily="34" charset="0"/>
              <a:cs typeface="Tahoma" panose="020B0604030504040204" pitchFamily="34" charset="0"/>
            </a:rPr>
            <a:t>Desarrollo de competencias transversales</a:t>
          </a:r>
          <a:endParaRPr lang="en-US" b="1" dirty="0">
            <a:latin typeface="Tahoma" panose="020B0604030504040204" pitchFamily="34" charset="0"/>
            <a:ea typeface="Tahoma" panose="020B0604030504040204" pitchFamily="34" charset="0"/>
            <a:cs typeface="Tahoma" panose="020B0604030504040204" pitchFamily="34" charset="0"/>
          </a:endParaRPr>
        </a:p>
      </dgm:t>
    </dgm:pt>
    <dgm:pt modelId="{A93698C6-8CD6-E848-B9EB-6603F78627A4}" type="parTrans" cxnId="{83C4E8D4-9E74-6E49-B661-663FE9085AA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CD7F3668-10AE-E240-9AB4-545DCDD46496}" type="sibTrans" cxnId="{83C4E8D4-9E74-6E49-B661-663FE9085AA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A5546BDF-C52B-FC4D-BD46-A888A0C54504}">
      <dgm:prSet phldrT="[Text]"/>
      <dgm:spPr/>
      <dgm:t>
        <a:bodyPr/>
        <a:lstStyle/>
        <a:p>
          <a:r>
            <a:rPr lang="en-US" b="1" dirty="0" err="1">
              <a:latin typeface="Tahoma" panose="020B0604030504040204" pitchFamily="34" charset="0"/>
              <a:ea typeface="Tahoma" panose="020B0604030504040204" pitchFamily="34" charset="0"/>
              <a:cs typeface="Tahoma" panose="020B0604030504040204" pitchFamily="34" charset="0"/>
            </a:rPr>
            <a:t>Movilidad</a:t>
          </a:r>
          <a:r>
            <a:rPr lang="en-US" b="1" dirty="0">
              <a:latin typeface="Tahoma" panose="020B0604030504040204" pitchFamily="34" charset="0"/>
              <a:ea typeface="Tahoma" panose="020B0604030504040204" pitchFamily="34" charset="0"/>
              <a:cs typeface="Tahoma" panose="020B0604030504040204" pitchFamily="34" charset="0"/>
            </a:rPr>
            <a:t> Social</a:t>
          </a:r>
        </a:p>
      </dgm:t>
    </dgm:pt>
    <dgm:pt modelId="{A95D64FC-5B92-3D4D-8854-7DC98204167C}" type="parTrans" cxnId="{B1E90484-B7EC-3041-A434-FA4E7E85955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9BF1705B-8860-ED4E-ACA7-A40CEE9BA0F9}" type="sibTrans" cxnId="{B1E90484-B7EC-3041-A434-FA4E7E85955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FEB3805-A8DA-5F48-99D0-A78FCEF6CCFA}">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Apreciación del mejoramiento de la </a:t>
          </a:r>
          <a:r>
            <a:rPr lang="en-US" b="1" dirty="0" err="1">
              <a:latin typeface="Tahoma" panose="020B0604030504040204" pitchFamily="34" charset="0"/>
              <a:ea typeface="Tahoma" panose="020B0604030504040204" pitchFamily="34" charset="0"/>
              <a:cs typeface="Tahoma" panose="020B0604030504040204" pitchFamily="34" charset="0"/>
            </a:rPr>
            <a:t>calidad</a:t>
          </a:r>
          <a:r>
            <a:rPr lang="en-US" b="1" dirty="0">
              <a:latin typeface="Tahoma" panose="020B0604030504040204" pitchFamily="34" charset="0"/>
              <a:ea typeface="Tahoma" panose="020B0604030504040204" pitchFamily="34" charset="0"/>
              <a:cs typeface="Tahoma" panose="020B0604030504040204" pitchFamily="34" charset="0"/>
            </a:rPr>
            <a:t> de </a:t>
          </a:r>
          <a:r>
            <a:rPr lang="en-US" b="1" dirty="0" err="1">
              <a:latin typeface="Tahoma" panose="020B0604030504040204" pitchFamily="34" charset="0"/>
              <a:ea typeface="Tahoma" panose="020B0604030504040204" pitchFamily="34" charset="0"/>
              <a:cs typeface="Tahoma" panose="020B0604030504040204" pitchFamily="34" charset="0"/>
            </a:rPr>
            <a:t>vida</a:t>
          </a:r>
          <a:endParaRPr lang="en-US" b="1" dirty="0">
            <a:latin typeface="Tahoma" panose="020B0604030504040204" pitchFamily="34" charset="0"/>
            <a:ea typeface="Tahoma" panose="020B0604030504040204" pitchFamily="34" charset="0"/>
            <a:cs typeface="Tahoma" panose="020B0604030504040204" pitchFamily="34" charset="0"/>
          </a:endParaRPr>
        </a:p>
      </dgm:t>
    </dgm:pt>
    <dgm:pt modelId="{D3C15EFB-72D2-6D43-B768-335755CD1220}" type="parTrans" cxnId="{C2D88A5F-4956-A945-AA29-5544938A13C9}">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C598CEA-3792-CC48-BBCA-61459129CE53}" type="sibTrans" cxnId="{C2D88A5F-4956-A945-AA29-5544938A13C9}">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2020D6CF-366C-9944-A16E-DEDBF580A39D}" type="pres">
      <dgm:prSet presAssocID="{240C8410-9E81-514E-AEBF-D80886DDCA7B}" presName="Name0" presStyleCnt="0">
        <dgm:presLayoutVars>
          <dgm:dir/>
          <dgm:resizeHandles val="exact"/>
        </dgm:presLayoutVars>
      </dgm:prSet>
      <dgm:spPr/>
    </dgm:pt>
    <dgm:pt modelId="{2418ADBB-0A13-A54E-8932-F49CED1D6CFA}" type="pres">
      <dgm:prSet presAssocID="{1E2F86BD-C7CC-9546-AED5-D0E238269AED}" presName="Name5" presStyleLbl="vennNode1" presStyleIdx="0" presStyleCnt="4">
        <dgm:presLayoutVars>
          <dgm:bulletEnabled val="1"/>
        </dgm:presLayoutVars>
      </dgm:prSet>
      <dgm:spPr/>
    </dgm:pt>
    <dgm:pt modelId="{9BA22702-E92A-5342-B166-6F382A832B4C}" type="pres">
      <dgm:prSet presAssocID="{FE5CB76C-4440-7F47-B650-B4836357EBB8}" presName="space" presStyleCnt="0"/>
      <dgm:spPr/>
    </dgm:pt>
    <dgm:pt modelId="{A6D56FCB-3B43-4F4B-8898-6A207360457A}" type="pres">
      <dgm:prSet presAssocID="{72C2901B-EB36-C142-9A9E-9660300AE08F}" presName="Name5" presStyleLbl="vennNode1" presStyleIdx="1" presStyleCnt="4">
        <dgm:presLayoutVars>
          <dgm:bulletEnabled val="1"/>
        </dgm:presLayoutVars>
      </dgm:prSet>
      <dgm:spPr/>
    </dgm:pt>
    <dgm:pt modelId="{A1357468-9C72-D440-9250-8E1509911263}" type="pres">
      <dgm:prSet presAssocID="{CD7F3668-10AE-E240-9AB4-545DCDD46496}" presName="space" presStyleCnt="0"/>
      <dgm:spPr/>
    </dgm:pt>
    <dgm:pt modelId="{CB782600-8FF4-5F41-BFE7-2FF5EEC2857A}" type="pres">
      <dgm:prSet presAssocID="{A5546BDF-C52B-FC4D-BD46-A888A0C54504}" presName="Name5" presStyleLbl="vennNode1" presStyleIdx="2" presStyleCnt="4">
        <dgm:presLayoutVars>
          <dgm:bulletEnabled val="1"/>
        </dgm:presLayoutVars>
      </dgm:prSet>
      <dgm:spPr/>
    </dgm:pt>
    <dgm:pt modelId="{BFE2C674-3606-5440-9D1C-57AB5B5F10AA}" type="pres">
      <dgm:prSet presAssocID="{9BF1705B-8860-ED4E-ACA7-A40CEE9BA0F9}" presName="space" presStyleCnt="0"/>
      <dgm:spPr/>
    </dgm:pt>
    <dgm:pt modelId="{A2C46552-2514-6546-9F48-4F8ED7241417}" type="pres">
      <dgm:prSet presAssocID="{FFEB3805-A8DA-5F48-99D0-A78FCEF6CCFA}" presName="Name5" presStyleLbl="vennNode1" presStyleIdx="3" presStyleCnt="4">
        <dgm:presLayoutVars>
          <dgm:bulletEnabled val="1"/>
        </dgm:presLayoutVars>
      </dgm:prSet>
      <dgm:spPr/>
    </dgm:pt>
  </dgm:ptLst>
  <dgm:cxnLst>
    <dgm:cxn modelId="{C2D88A5F-4956-A945-AA29-5544938A13C9}" srcId="{240C8410-9E81-514E-AEBF-D80886DDCA7B}" destId="{FFEB3805-A8DA-5F48-99D0-A78FCEF6CCFA}" srcOrd="3" destOrd="0" parTransId="{D3C15EFB-72D2-6D43-B768-335755CD1220}" sibTransId="{FC598CEA-3792-CC48-BBCA-61459129CE53}"/>
    <dgm:cxn modelId="{FE360968-6F97-CC43-9D9A-BF00B7280462}" type="presOf" srcId="{240C8410-9E81-514E-AEBF-D80886DDCA7B}" destId="{2020D6CF-366C-9944-A16E-DEDBF580A39D}" srcOrd="0" destOrd="0" presId="urn:microsoft.com/office/officeart/2005/8/layout/venn3"/>
    <dgm:cxn modelId="{96DF5353-2626-334B-B9EE-AFE95C2F295F}" type="presOf" srcId="{A5546BDF-C52B-FC4D-BD46-A888A0C54504}" destId="{CB782600-8FF4-5F41-BFE7-2FF5EEC2857A}" srcOrd="0" destOrd="0" presId="urn:microsoft.com/office/officeart/2005/8/layout/venn3"/>
    <dgm:cxn modelId="{95752B59-C050-A641-AD27-B31A0B989C1F}" type="presOf" srcId="{FFEB3805-A8DA-5F48-99D0-A78FCEF6CCFA}" destId="{A2C46552-2514-6546-9F48-4F8ED7241417}" srcOrd="0" destOrd="0" presId="urn:microsoft.com/office/officeart/2005/8/layout/venn3"/>
    <dgm:cxn modelId="{B1E90484-B7EC-3041-A434-FA4E7E85955B}" srcId="{240C8410-9E81-514E-AEBF-D80886DDCA7B}" destId="{A5546BDF-C52B-FC4D-BD46-A888A0C54504}" srcOrd="2" destOrd="0" parTransId="{A95D64FC-5B92-3D4D-8854-7DC98204167C}" sibTransId="{9BF1705B-8860-ED4E-ACA7-A40CEE9BA0F9}"/>
    <dgm:cxn modelId="{DEF2A087-CEA1-1742-9068-FE98F3200D5F}" type="presOf" srcId="{1E2F86BD-C7CC-9546-AED5-D0E238269AED}" destId="{2418ADBB-0A13-A54E-8932-F49CED1D6CFA}" srcOrd="0" destOrd="0" presId="urn:microsoft.com/office/officeart/2005/8/layout/venn3"/>
    <dgm:cxn modelId="{1675B697-2FB8-A746-9FF8-B7EC5B1CEEFD}" type="presOf" srcId="{72C2901B-EB36-C142-9A9E-9660300AE08F}" destId="{A6D56FCB-3B43-4F4B-8898-6A207360457A}" srcOrd="0" destOrd="0" presId="urn:microsoft.com/office/officeart/2005/8/layout/venn3"/>
    <dgm:cxn modelId="{58CC69B0-4F02-8248-8297-DF5FEBE6156A}" srcId="{240C8410-9E81-514E-AEBF-D80886DDCA7B}" destId="{1E2F86BD-C7CC-9546-AED5-D0E238269AED}" srcOrd="0" destOrd="0" parTransId="{8006886F-AE7A-0C46-B39E-5E3BBA76582A}" sibTransId="{FE5CB76C-4440-7F47-B650-B4836357EBB8}"/>
    <dgm:cxn modelId="{83C4E8D4-9E74-6E49-B661-663FE9085AA6}" srcId="{240C8410-9E81-514E-AEBF-D80886DDCA7B}" destId="{72C2901B-EB36-C142-9A9E-9660300AE08F}" srcOrd="1" destOrd="0" parTransId="{A93698C6-8CD6-E848-B9EB-6603F78627A4}" sibTransId="{CD7F3668-10AE-E240-9AB4-545DCDD46496}"/>
    <dgm:cxn modelId="{6571C832-B70E-B248-8CEC-2026FB14AFFE}" type="presParOf" srcId="{2020D6CF-366C-9944-A16E-DEDBF580A39D}" destId="{2418ADBB-0A13-A54E-8932-F49CED1D6CFA}" srcOrd="0" destOrd="0" presId="urn:microsoft.com/office/officeart/2005/8/layout/venn3"/>
    <dgm:cxn modelId="{6470DE02-04C0-934F-99B2-6DCF784E490E}" type="presParOf" srcId="{2020D6CF-366C-9944-A16E-DEDBF580A39D}" destId="{9BA22702-E92A-5342-B166-6F382A832B4C}" srcOrd="1" destOrd="0" presId="urn:microsoft.com/office/officeart/2005/8/layout/venn3"/>
    <dgm:cxn modelId="{3DFA6BFE-DB70-C642-9E19-CD16EF2CBA0A}" type="presParOf" srcId="{2020D6CF-366C-9944-A16E-DEDBF580A39D}" destId="{A6D56FCB-3B43-4F4B-8898-6A207360457A}" srcOrd="2" destOrd="0" presId="urn:microsoft.com/office/officeart/2005/8/layout/venn3"/>
    <dgm:cxn modelId="{A469FC57-418C-714C-94B7-3D1B66FA6111}" type="presParOf" srcId="{2020D6CF-366C-9944-A16E-DEDBF580A39D}" destId="{A1357468-9C72-D440-9250-8E1509911263}" srcOrd="3" destOrd="0" presId="urn:microsoft.com/office/officeart/2005/8/layout/venn3"/>
    <dgm:cxn modelId="{719918BF-EC79-E24F-98CE-DD8338F1A3CC}" type="presParOf" srcId="{2020D6CF-366C-9944-A16E-DEDBF580A39D}" destId="{CB782600-8FF4-5F41-BFE7-2FF5EEC2857A}" srcOrd="4" destOrd="0" presId="urn:microsoft.com/office/officeart/2005/8/layout/venn3"/>
    <dgm:cxn modelId="{DD6F54B8-6B3A-5B41-A80A-9CB331D46433}" type="presParOf" srcId="{2020D6CF-366C-9944-A16E-DEDBF580A39D}" destId="{BFE2C674-3606-5440-9D1C-57AB5B5F10AA}" srcOrd="5" destOrd="0" presId="urn:microsoft.com/office/officeart/2005/8/layout/venn3"/>
    <dgm:cxn modelId="{1703DB5B-B84E-6C42-AD1A-8FC61CC66339}" type="presParOf" srcId="{2020D6CF-366C-9944-A16E-DEDBF580A39D}" destId="{A2C46552-2514-6546-9F48-4F8ED7241417}"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A2E7D-C7C2-9642-9ED3-A241BB32582C}">
      <dsp:nvSpPr>
        <dsp:cNvPr id="0" name=""/>
        <dsp:cNvSpPr/>
      </dsp:nvSpPr>
      <dsp:spPr>
        <a:xfrm>
          <a:off x="2742" y="1333484"/>
          <a:ext cx="2751697" cy="2751697"/>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1435" tIns="25400" rIns="151435"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Impacto social</a:t>
          </a:r>
        </a:p>
      </dsp:txBody>
      <dsp:txXfrm>
        <a:off x="405719" y="1736461"/>
        <a:ext cx="1945743" cy="1945743"/>
      </dsp:txXfrm>
    </dsp:sp>
    <dsp:sp modelId="{3058BDF3-A949-7D4F-9768-1C8696AFF3A5}">
      <dsp:nvSpPr>
        <dsp:cNvPr id="0" name=""/>
        <dsp:cNvSpPr/>
      </dsp:nvSpPr>
      <dsp:spPr>
        <a:xfrm>
          <a:off x="2204100" y="1333484"/>
          <a:ext cx="2751697" cy="2751697"/>
        </a:xfrm>
        <a:prstGeom prst="ellipse">
          <a:avLst/>
        </a:prstGeom>
        <a:solidFill>
          <a:schemeClr val="accent5">
            <a:alpha val="50000"/>
            <a:hueOff val="-2451115"/>
            <a:satOff val="-3409"/>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1435" tIns="25400" rIns="151435"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Impacto organizacional</a:t>
          </a:r>
        </a:p>
      </dsp:txBody>
      <dsp:txXfrm>
        <a:off x="2607077" y="1736461"/>
        <a:ext cx="1945743" cy="1945743"/>
      </dsp:txXfrm>
    </dsp:sp>
    <dsp:sp modelId="{DFDA126C-96F3-A446-A463-B6EEE2362D5F}">
      <dsp:nvSpPr>
        <dsp:cNvPr id="0" name=""/>
        <dsp:cNvSpPr/>
      </dsp:nvSpPr>
      <dsp:spPr>
        <a:xfrm>
          <a:off x="4405459" y="1333484"/>
          <a:ext cx="2751697" cy="2751697"/>
        </a:xfrm>
        <a:prstGeom prst="ellipse">
          <a:avLst/>
        </a:prstGeom>
        <a:solidFill>
          <a:schemeClr val="accent5">
            <a:alpha val="50000"/>
            <a:hueOff val="-4902230"/>
            <a:satOff val="-6819"/>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1435" tIns="25400" rIns="151435"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Impacto educativo</a:t>
          </a:r>
        </a:p>
      </dsp:txBody>
      <dsp:txXfrm>
        <a:off x="4808436" y="1736461"/>
        <a:ext cx="1945743" cy="1945743"/>
      </dsp:txXfrm>
    </dsp:sp>
    <dsp:sp modelId="{1A77A2A8-87C2-C047-8255-01C1FBAEBBDB}">
      <dsp:nvSpPr>
        <dsp:cNvPr id="0" name=""/>
        <dsp:cNvSpPr/>
      </dsp:nvSpPr>
      <dsp:spPr>
        <a:xfrm>
          <a:off x="6606817" y="1333484"/>
          <a:ext cx="2751697" cy="2751697"/>
        </a:xfrm>
        <a:prstGeom prst="ellipse">
          <a:avLst/>
        </a:prstGeom>
        <a:solidFill>
          <a:schemeClr val="accent5">
            <a:alpha val="50000"/>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1435" tIns="25400" rIns="151435"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Tahoma" panose="020B0604030504040204" pitchFamily="34" charset="0"/>
              <a:ea typeface="Tahoma" panose="020B0604030504040204" pitchFamily="34" charset="0"/>
              <a:cs typeface="Tahoma" panose="020B0604030504040204" pitchFamily="34" charset="0"/>
            </a:rPr>
            <a:t>La transferencia del conocimiento </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7009794" y="1736461"/>
        <a:ext cx="1945743" cy="1945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5CCFF-09EC-4F46-B484-CDDD365F236B}">
      <dsp:nvSpPr>
        <dsp:cNvPr id="0" name=""/>
        <dsp:cNvSpPr/>
      </dsp:nvSpPr>
      <dsp:spPr>
        <a:xfrm>
          <a:off x="411560" y="1202962"/>
          <a:ext cx="2627704" cy="86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tx2">
                  <a:lumMod val="10000"/>
                </a:schemeClr>
              </a:solidFill>
            </a:rPr>
            <a:t>Pregunta</a:t>
          </a:r>
          <a:endParaRPr lang="en-US" sz="2300" kern="1200" dirty="0">
            <a:solidFill>
              <a:schemeClr val="tx2">
                <a:lumMod val="10000"/>
              </a:schemeClr>
            </a:solidFill>
          </a:endParaRPr>
        </a:p>
      </dsp:txBody>
      <dsp:txXfrm>
        <a:off x="411560" y="1202962"/>
        <a:ext cx="2627704" cy="865948"/>
      </dsp:txXfrm>
    </dsp:sp>
    <dsp:sp modelId="{8339B0DA-E037-CB46-9033-64003B211FFB}">
      <dsp:nvSpPr>
        <dsp:cNvPr id="0" name=""/>
        <dsp:cNvSpPr/>
      </dsp:nvSpPr>
      <dsp:spPr>
        <a:xfrm>
          <a:off x="18863" y="3272222"/>
          <a:ext cx="3447837" cy="162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CO" sz="1800" kern="1200" dirty="0">
              <a:solidFill>
                <a:schemeClr val="tx2">
                  <a:lumMod val="10000"/>
                </a:schemeClr>
              </a:solidFill>
            </a:rPr>
            <a:t>¿Cómo evaluar el impacto del perfil de egreso en los programas académicos en instituciones latinoamericanas, teniendo en cuenta las necesidades de los entornos disciplinar, laboral y socioeconómico de los graduados?</a:t>
          </a:r>
          <a:endParaRPr lang="en-US" sz="1800" kern="1200" dirty="0">
            <a:solidFill>
              <a:schemeClr val="tx2">
                <a:lumMod val="10000"/>
              </a:schemeClr>
            </a:solidFill>
          </a:endParaRPr>
        </a:p>
      </dsp:txBody>
      <dsp:txXfrm>
        <a:off x="18863" y="3272222"/>
        <a:ext cx="3447837" cy="1622364"/>
      </dsp:txXfrm>
    </dsp:sp>
    <dsp:sp modelId="{BD0CB2E6-9B45-DB40-9E26-9011476A8C05}">
      <dsp:nvSpPr>
        <dsp:cNvPr id="0" name=""/>
        <dsp:cNvSpPr/>
      </dsp:nvSpPr>
      <dsp:spPr>
        <a:xfrm>
          <a:off x="408574" y="939594"/>
          <a:ext cx="209021" cy="209021"/>
        </a:xfrm>
        <a:prstGeom prst="ellipse">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F1F943-75C0-F04C-84B6-DF96D3E6BCBD}">
      <dsp:nvSpPr>
        <dsp:cNvPr id="0" name=""/>
        <dsp:cNvSpPr/>
      </dsp:nvSpPr>
      <dsp:spPr>
        <a:xfrm>
          <a:off x="554889" y="646964"/>
          <a:ext cx="209021" cy="209021"/>
        </a:xfrm>
        <a:prstGeom prst="ellipse">
          <a:avLst/>
        </a:prstGeom>
        <a:solidFill>
          <a:schemeClr val="accent3">
            <a:shade val="50000"/>
            <a:hueOff val="0"/>
            <a:satOff val="0"/>
            <a:lumOff val="3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5397F9-105D-B249-9E39-659AC64BEBBA}">
      <dsp:nvSpPr>
        <dsp:cNvPr id="0" name=""/>
        <dsp:cNvSpPr/>
      </dsp:nvSpPr>
      <dsp:spPr>
        <a:xfrm>
          <a:off x="906046" y="705490"/>
          <a:ext cx="328463" cy="328463"/>
        </a:xfrm>
        <a:prstGeom prst="ellipse">
          <a:avLst/>
        </a:prstGeom>
        <a:solidFill>
          <a:schemeClr val="accent3">
            <a:shade val="50000"/>
            <a:hueOff val="0"/>
            <a:satOff val="0"/>
            <a:lumOff val="75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1CB6A-39BF-A543-9A1F-416B7D7EB120}">
      <dsp:nvSpPr>
        <dsp:cNvPr id="0" name=""/>
        <dsp:cNvSpPr/>
      </dsp:nvSpPr>
      <dsp:spPr>
        <a:xfrm>
          <a:off x="1198677" y="383596"/>
          <a:ext cx="209021" cy="209021"/>
        </a:xfrm>
        <a:prstGeom prst="ellipse">
          <a:avLst/>
        </a:prstGeom>
        <a:solidFill>
          <a:schemeClr val="accent3">
            <a:shade val="50000"/>
            <a:hueOff val="0"/>
            <a:satOff val="0"/>
            <a:lumOff val="113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45C983-8CFE-CF43-8100-C5EB4CEF3778}">
      <dsp:nvSpPr>
        <dsp:cNvPr id="0" name=""/>
        <dsp:cNvSpPr/>
      </dsp:nvSpPr>
      <dsp:spPr>
        <a:xfrm>
          <a:off x="1579097" y="266544"/>
          <a:ext cx="209021" cy="209021"/>
        </a:xfrm>
        <a:prstGeom prst="ellipse">
          <a:avLst/>
        </a:prstGeom>
        <a:solidFill>
          <a:schemeClr val="accent3">
            <a:shade val="50000"/>
            <a:hueOff val="0"/>
            <a:satOff val="0"/>
            <a:lumOff val="151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F3E999-E68D-4E49-B093-755B4768139F}">
      <dsp:nvSpPr>
        <dsp:cNvPr id="0" name=""/>
        <dsp:cNvSpPr/>
      </dsp:nvSpPr>
      <dsp:spPr>
        <a:xfrm>
          <a:off x="2047306" y="471385"/>
          <a:ext cx="209021" cy="209021"/>
        </a:xfrm>
        <a:prstGeom prst="ellipse">
          <a:avLst/>
        </a:prstGeom>
        <a:solidFill>
          <a:schemeClr val="accent3">
            <a:shade val="50000"/>
            <a:hueOff val="0"/>
            <a:satOff val="0"/>
            <a:lumOff val="189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6EDDB8-CAF4-E748-9E8D-152BE74F71F6}">
      <dsp:nvSpPr>
        <dsp:cNvPr id="0" name=""/>
        <dsp:cNvSpPr/>
      </dsp:nvSpPr>
      <dsp:spPr>
        <a:xfrm>
          <a:off x="2339937" y="617700"/>
          <a:ext cx="328463" cy="328463"/>
        </a:xfrm>
        <a:prstGeom prst="ellipse">
          <a:avLst/>
        </a:prstGeom>
        <a:solidFill>
          <a:srgbClr val="2975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81E0B8-32BE-1648-A6B6-CE8C4517766D}">
      <dsp:nvSpPr>
        <dsp:cNvPr id="0" name=""/>
        <dsp:cNvSpPr/>
      </dsp:nvSpPr>
      <dsp:spPr>
        <a:xfrm>
          <a:off x="2749620" y="939594"/>
          <a:ext cx="209021" cy="209021"/>
        </a:xfrm>
        <a:prstGeom prst="ellipse">
          <a:avLst/>
        </a:prstGeom>
        <a:solidFill>
          <a:schemeClr val="accent3">
            <a:shade val="50000"/>
            <a:hueOff val="0"/>
            <a:satOff val="0"/>
            <a:lumOff val="264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4E09D-4BCD-844D-9A36-5A3FD5C3DD9B}">
      <dsp:nvSpPr>
        <dsp:cNvPr id="0" name=""/>
        <dsp:cNvSpPr/>
      </dsp:nvSpPr>
      <dsp:spPr>
        <a:xfrm>
          <a:off x="2925199" y="1261488"/>
          <a:ext cx="209021" cy="209021"/>
        </a:xfrm>
        <a:prstGeom prst="ellipse">
          <a:avLst/>
        </a:prstGeom>
        <a:solidFill>
          <a:schemeClr val="accent3">
            <a:shade val="50000"/>
            <a:hueOff val="0"/>
            <a:satOff val="0"/>
            <a:lumOff val="302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CE58DB-C22F-CF46-A961-1E4BB0B40C06}">
      <dsp:nvSpPr>
        <dsp:cNvPr id="0" name=""/>
        <dsp:cNvSpPr/>
      </dsp:nvSpPr>
      <dsp:spPr>
        <a:xfrm>
          <a:off x="1403519" y="646964"/>
          <a:ext cx="537485" cy="537485"/>
        </a:xfrm>
        <a:prstGeom prst="ellipse">
          <a:avLst/>
        </a:prstGeom>
        <a:solidFill>
          <a:srgbClr val="2975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FE2E0D-9BFE-1941-90B4-62C3B1E54082}">
      <dsp:nvSpPr>
        <dsp:cNvPr id="0" name=""/>
        <dsp:cNvSpPr/>
      </dsp:nvSpPr>
      <dsp:spPr>
        <a:xfrm>
          <a:off x="262259" y="1758960"/>
          <a:ext cx="209021" cy="209021"/>
        </a:xfrm>
        <a:prstGeom prst="ellipse">
          <a:avLst/>
        </a:prstGeom>
        <a:solidFill>
          <a:schemeClr val="accent3">
            <a:shade val="50000"/>
            <a:hueOff val="0"/>
            <a:satOff val="0"/>
            <a:lumOff val="3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2B2A9-6113-744A-B517-E0CB2C5E3280}">
      <dsp:nvSpPr>
        <dsp:cNvPr id="0" name=""/>
        <dsp:cNvSpPr/>
      </dsp:nvSpPr>
      <dsp:spPr>
        <a:xfrm>
          <a:off x="437837" y="2022328"/>
          <a:ext cx="328463" cy="328463"/>
        </a:xfrm>
        <a:prstGeom prst="ellipse">
          <a:avLst/>
        </a:prstGeom>
        <a:solidFill>
          <a:schemeClr val="accent3">
            <a:shade val="50000"/>
            <a:hueOff val="0"/>
            <a:satOff val="0"/>
            <a:lumOff val="302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C763C3-AE82-F341-9250-04A1DD94D690}">
      <dsp:nvSpPr>
        <dsp:cNvPr id="0" name=""/>
        <dsp:cNvSpPr/>
      </dsp:nvSpPr>
      <dsp:spPr>
        <a:xfrm>
          <a:off x="876783" y="2256433"/>
          <a:ext cx="477764" cy="477764"/>
        </a:xfrm>
        <a:prstGeom prst="ellipse">
          <a:avLst/>
        </a:prstGeom>
        <a:solidFill>
          <a:srgbClr val="2975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56E1A-36EE-7740-8BF8-863F53CF6479}">
      <dsp:nvSpPr>
        <dsp:cNvPr id="0" name=""/>
        <dsp:cNvSpPr/>
      </dsp:nvSpPr>
      <dsp:spPr>
        <a:xfrm>
          <a:off x="1491308" y="2636853"/>
          <a:ext cx="209021" cy="209021"/>
        </a:xfrm>
        <a:prstGeom prst="ellipse">
          <a:avLst/>
        </a:prstGeom>
        <a:solidFill>
          <a:schemeClr val="accent3">
            <a:shade val="50000"/>
            <a:hueOff val="0"/>
            <a:satOff val="0"/>
            <a:lumOff val="227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4BDB6E-AB90-FA4A-9533-08C1131FC17E}">
      <dsp:nvSpPr>
        <dsp:cNvPr id="0" name=""/>
        <dsp:cNvSpPr/>
      </dsp:nvSpPr>
      <dsp:spPr>
        <a:xfrm>
          <a:off x="1608360" y="2256433"/>
          <a:ext cx="328463" cy="328463"/>
        </a:xfrm>
        <a:prstGeom prst="ellipse">
          <a:avLst/>
        </a:prstGeom>
        <a:solidFill>
          <a:schemeClr val="accent3">
            <a:shade val="50000"/>
            <a:hueOff val="0"/>
            <a:satOff val="0"/>
            <a:lumOff val="189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436D8-00F0-5844-80D4-4F521C10FD6D}">
      <dsp:nvSpPr>
        <dsp:cNvPr id="0" name=""/>
        <dsp:cNvSpPr/>
      </dsp:nvSpPr>
      <dsp:spPr>
        <a:xfrm>
          <a:off x="1900991" y="2666116"/>
          <a:ext cx="209021" cy="209021"/>
        </a:xfrm>
        <a:prstGeom prst="ellipse">
          <a:avLst/>
        </a:prstGeom>
        <a:solidFill>
          <a:schemeClr val="accent3">
            <a:shade val="50000"/>
            <a:hueOff val="0"/>
            <a:satOff val="0"/>
            <a:lumOff val="151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E3D0F-07E4-CA4E-B7A3-DEB4945A5021}">
      <dsp:nvSpPr>
        <dsp:cNvPr id="0" name=""/>
        <dsp:cNvSpPr/>
      </dsp:nvSpPr>
      <dsp:spPr>
        <a:xfrm>
          <a:off x="2164359" y="2197907"/>
          <a:ext cx="477764" cy="477764"/>
        </a:xfrm>
        <a:prstGeom prst="ellipse">
          <a:avLst/>
        </a:prstGeom>
        <a:solidFill>
          <a:srgbClr val="326D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2390CA-A6AB-884B-A482-402F936F600E}">
      <dsp:nvSpPr>
        <dsp:cNvPr id="0" name=""/>
        <dsp:cNvSpPr/>
      </dsp:nvSpPr>
      <dsp:spPr>
        <a:xfrm>
          <a:off x="2808146" y="2080854"/>
          <a:ext cx="328463" cy="328463"/>
        </a:xfrm>
        <a:prstGeom prst="ellipse">
          <a:avLst/>
        </a:prstGeom>
        <a:solidFill>
          <a:schemeClr val="accent3">
            <a:shade val="50000"/>
            <a:hueOff val="0"/>
            <a:satOff val="0"/>
            <a:lumOff val="75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7D838B-5D53-1B46-BDA6-D2BB13DCAEE0}">
      <dsp:nvSpPr>
        <dsp:cNvPr id="0" name=""/>
        <dsp:cNvSpPr/>
      </dsp:nvSpPr>
      <dsp:spPr>
        <a:xfrm>
          <a:off x="3449331" y="705003"/>
          <a:ext cx="964649" cy="1841620"/>
        </a:xfrm>
        <a:prstGeom prst="chevron">
          <a:avLst>
            <a:gd name="adj" fmla="val 62310"/>
          </a:avLst>
        </a:prstGeom>
        <a:solidFill>
          <a:srgbClr val="2975A7"/>
        </a:solidFill>
        <a:ln>
          <a:noFill/>
        </a:ln>
        <a:effectLst/>
      </dsp:spPr>
      <dsp:style>
        <a:lnRef idx="0">
          <a:scrgbClr r="0" g="0" b="0"/>
        </a:lnRef>
        <a:fillRef idx="1">
          <a:scrgbClr r="0" g="0" b="0"/>
        </a:fillRef>
        <a:effectRef idx="0">
          <a:scrgbClr r="0" g="0" b="0"/>
        </a:effectRef>
        <a:fontRef idx="minor">
          <a:schemeClr val="lt1"/>
        </a:fontRef>
      </dsp:style>
    </dsp:sp>
    <dsp:sp modelId="{E22EF2C9-6F80-FC40-B79F-983DB22C6859}">
      <dsp:nvSpPr>
        <dsp:cNvPr id="0" name=""/>
        <dsp:cNvSpPr/>
      </dsp:nvSpPr>
      <dsp:spPr>
        <a:xfrm>
          <a:off x="4413981" y="705898"/>
          <a:ext cx="2630861" cy="1841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tx2">
                  <a:lumMod val="10000"/>
                </a:schemeClr>
              </a:solidFill>
            </a:rPr>
            <a:t>Metodología</a:t>
          </a:r>
          <a:endParaRPr lang="en-US" sz="2300" kern="1200" dirty="0">
            <a:solidFill>
              <a:schemeClr val="tx2">
                <a:lumMod val="10000"/>
              </a:schemeClr>
            </a:solidFill>
          </a:endParaRPr>
        </a:p>
      </dsp:txBody>
      <dsp:txXfrm>
        <a:off x="4413981" y="705898"/>
        <a:ext cx="2630861" cy="1841603"/>
      </dsp:txXfrm>
    </dsp:sp>
    <dsp:sp modelId="{352778B3-68A0-5C45-8497-EF63BDC94C75}">
      <dsp:nvSpPr>
        <dsp:cNvPr id="0" name=""/>
        <dsp:cNvSpPr/>
      </dsp:nvSpPr>
      <dsp:spPr>
        <a:xfrm>
          <a:off x="4413981" y="3028949"/>
          <a:ext cx="2630861" cy="162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CO" sz="1800" kern="1200" dirty="0">
              <a:solidFill>
                <a:schemeClr val="tx2">
                  <a:lumMod val="10000"/>
                </a:schemeClr>
              </a:solidFill>
            </a:rPr>
            <a:t>Métodos explicativos de la investigación educativa</a:t>
          </a:r>
          <a:endParaRPr lang="en-US" sz="1800" kern="1200" dirty="0">
            <a:solidFill>
              <a:schemeClr val="tx2">
                <a:lumMod val="10000"/>
              </a:schemeClr>
            </a:solidFill>
          </a:endParaRPr>
        </a:p>
      </dsp:txBody>
      <dsp:txXfrm>
        <a:off x="4413981" y="3028949"/>
        <a:ext cx="2630861" cy="1622364"/>
      </dsp:txXfrm>
    </dsp:sp>
    <dsp:sp modelId="{B6C2E941-AB55-414C-9C77-5EA25791EA38}">
      <dsp:nvSpPr>
        <dsp:cNvPr id="0" name=""/>
        <dsp:cNvSpPr/>
      </dsp:nvSpPr>
      <dsp:spPr>
        <a:xfrm>
          <a:off x="7044843" y="705003"/>
          <a:ext cx="964649" cy="1841620"/>
        </a:xfrm>
        <a:prstGeom prst="chevron">
          <a:avLst>
            <a:gd name="adj" fmla="val 62310"/>
          </a:avLst>
        </a:prstGeom>
        <a:solidFill>
          <a:srgbClr val="326D77"/>
        </a:solidFill>
        <a:ln>
          <a:noFill/>
        </a:ln>
        <a:effectLst/>
      </dsp:spPr>
      <dsp:style>
        <a:lnRef idx="0">
          <a:scrgbClr r="0" g="0" b="0"/>
        </a:lnRef>
        <a:fillRef idx="1">
          <a:scrgbClr r="0" g="0" b="0"/>
        </a:fillRef>
        <a:effectRef idx="0">
          <a:scrgbClr r="0" g="0" b="0"/>
        </a:effectRef>
        <a:fontRef idx="minor">
          <a:schemeClr val="lt1"/>
        </a:fontRef>
      </dsp:style>
    </dsp:sp>
    <dsp:sp modelId="{83F61C8F-FEA7-7B47-9AE6-D48897DC7814}">
      <dsp:nvSpPr>
        <dsp:cNvPr id="0" name=""/>
        <dsp:cNvSpPr/>
      </dsp:nvSpPr>
      <dsp:spPr>
        <a:xfrm>
          <a:off x="8114726" y="552808"/>
          <a:ext cx="2236232" cy="2236232"/>
        </a:xfrm>
        <a:prstGeom prst="ellipse">
          <a:avLst/>
        </a:prstGeom>
        <a:solidFill>
          <a:schemeClr val="accent3">
            <a:shade val="50000"/>
            <a:hueOff val="0"/>
            <a:satOff val="0"/>
            <a:lumOff val="3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CO" sz="2300" b="1" kern="1200"/>
            <a:t>Resultados esperados</a:t>
          </a:r>
          <a:endParaRPr lang="en-CO" sz="2300" kern="1200"/>
        </a:p>
      </dsp:txBody>
      <dsp:txXfrm>
        <a:off x="8442215" y="880297"/>
        <a:ext cx="1581254" cy="1581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ADBB-0A13-A54E-8932-F49CED1D6CFA}">
      <dsp:nvSpPr>
        <dsp:cNvPr id="0" name=""/>
        <dsp:cNvSpPr/>
      </dsp:nvSpPr>
      <dsp:spPr>
        <a:xfrm>
          <a:off x="3080" y="1163827"/>
          <a:ext cx="3091011" cy="3091011"/>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5400" rIns="170109"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ahoma" panose="020B0604030504040204" pitchFamily="34" charset="0"/>
              <a:ea typeface="Tahoma" panose="020B0604030504040204" pitchFamily="34" charset="0"/>
              <a:cs typeface="Tahoma" panose="020B0604030504040204" pitchFamily="34" charset="0"/>
            </a:rPr>
            <a:t>Formación</a:t>
          </a:r>
          <a:r>
            <a:rPr lang="en-US" sz="2000" b="1" kern="1200" dirty="0">
              <a:latin typeface="Tahoma" panose="020B0604030504040204" pitchFamily="34" charset="0"/>
              <a:ea typeface="Tahoma" panose="020B0604030504040204" pitchFamily="34" charset="0"/>
              <a:cs typeface="Tahoma" panose="020B0604030504040204" pitchFamily="34" charset="0"/>
            </a:rPr>
            <a:t> </a:t>
          </a:r>
          <a:r>
            <a:rPr lang="en-US" sz="2000" b="1" kern="1200" dirty="0" err="1">
              <a:latin typeface="Tahoma" panose="020B0604030504040204" pitchFamily="34" charset="0"/>
              <a:ea typeface="Tahoma" panose="020B0604030504040204" pitchFamily="34" charset="0"/>
              <a:cs typeface="Tahoma" panose="020B0604030504040204" pitchFamily="34" charset="0"/>
            </a:rPr>
            <a:t>Disciplinar</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455748" y="1616495"/>
        <a:ext cx="2185675" cy="2185675"/>
      </dsp:txXfrm>
    </dsp:sp>
    <dsp:sp modelId="{A6D56FCB-3B43-4F4B-8898-6A207360457A}">
      <dsp:nvSpPr>
        <dsp:cNvPr id="0" name=""/>
        <dsp:cNvSpPr/>
      </dsp:nvSpPr>
      <dsp:spPr>
        <a:xfrm>
          <a:off x="2475889" y="1163827"/>
          <a:ext cx="3091011" cy="3091011"/>
        </a:xfrm>
        <a:prstGeom prst="ellipse">
          <a:avLst/>
        </a:prstGeom>
        <a:solidFill>
          <a:schemeClr val="accent5">
            <a:alpha val="50000"/>
            <a:hueOff val="-2451115"/>
            <a:satOff val="-3409"/>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5400" rIns="170109" bIns="25400" numCol="1" spcCol="1270" anchor="ctr" anchorCtr="0">
          <a:noAutofit/>
        </a:bodyPr>
        <a:lstStyle/>
        <a:p>
          <a:pPr marL="0" lvl="0" indent="0" algn="ctr" defTabSz="889000">
            <a:lnSpc>
              <a:spcPct val="90000"/>
            </a:lnSpc>
            <a:spcBef>
              <a:spcPct val="0"/>
            </a:spcBef>
            <a:spcAft>
              <a:spcPct val="35000"/>
            </a:spcAft>
            <a:buNone/>
          </a:pPr>
          <a:r>
            <a:rPr lang="es-ES" sz="2000" b="1" kern="1200" dirty="0">
              <a:latin typeface="Tahoma" panose="020B0604030504040204" pitchFamily="34" charset="0"/>
              <a:ea typeface="Tahoma" panose="020B0604030504040204" pitchFamily="34" charset="0"/>
              <a:cs typeface="Tahoma" panose="020B0604030504040204" pitchFamily="34" charset="0"/>
            </a:rPr>
            <a:t>Desarrollo de competencias transversales</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2928557" y="1616495"/>
        <a:ext cx="2185675" cy="2185675"/>
      </dsp:txXfrm>
    </dsp:sp>
    <dsp:sp modelId="{CB782600-8FF4-5F41-BFE7-2FF5EEC2857A}">
      <dsp:nvSpPr>
        <dsp:cNvPr id="0" name=""/>
        <dsp:cNvSpPr/>
      </dsp:nvSpPr>
      <dsp:spPr>
        <a:xfrm>
          <a:off x="4948698" y="1163827"/>
          <a:ext cx="3091011" cy="3091011"/>
        </a:xfrm>
        <a:prstGeom prst="ellipse">
          <a:avLst/>
        </a:prstGeom>
        <a:solidFill>
          <a:schemeClr val="accent5">
            <a:alpha val="50000"/>
            <a:hueOff val="-4902230"/>
            <a:satOff val="-6819"/>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5400" rIns="170109"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ahoma" panose="020B0604030504040204" pitchFamily="34" charset="0"/>
              <a:ea typeface="Tahoma" panose="020B0604030504040204" pitchFamily="34" charset="0"/>
              <a:cs typeface="Tahoma" panose="020B0604030504040204" pitchFamily="34" charset="0"/>
            </a:rPr>
            <a:t>Movilidad</a:t>
          </a:r>
          <a:r>
            <a:rPr lang="en-US" sz="2000" b="1" kern="1200" dirty="0">
              <a:latin typeface="Tahoma" panose="020B0604030504040204" pitchFamily="34" charset="0"/>
              <a:ea typeface="Tahoma" panose="020B0604030504040204" pitchFamily="34" charset="0"/>
              <a:cs typeface="Tahoma" panose="020B0604030504040204" pitchFamily="34" charset="0"/>
            </a:rPr>
            <a:t> Social</a:t>
          </a:r>
        </a:p>
      </dsp:txBody>
      <dsp:txXfrm>
        <a:off x="5401366" y="1616495"/>
        <a:ext cx="2185675" cy="2185675"/>
      </dsp:txXfrm>
    </dsp:sp>
    <dsp:sp modelId="{A2C46552-2514-6546-9F48-4F8ED7241417}">
      <dsp:nvSpPr>
        <dsp:cNvPr id="0" name=""/>
        <dsp:cNvSpPr/>
      </dsp:nvSpPr>
      <dsp:spPr>
        <a:xfrm>
          <a:off x="7421507" y="1163827"/>
          <a:ext cx="3091011" cy="3091011"/>
        </a:xfrm>
        <a:prstGeom prst="ellipse">
          <a:avLst/>
        </a:prstGeom>
        <a:solidFill>
          <a:schemeClr val="accent5">
            <a:alpha val="50000"/>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5400" rIns="170109"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Apreciación del mejoramiento de la </a:t>
          </a:r>
          <a:r>
            <a:rPr lang="en-US" sz="2000" b="1" kern="1200" dirty="0" err="1">
              <a:latin typeface="Tahoma" panose="020B0604030504040204" pitchFamily="34" charset="0"/>
              <a:ea typeface="Tahoma" panose="020B0604030504040204" pitchFamily="34" charset="0"/>
              <a:cs typeface="Tahoma" panose="020B0604030504040204" pitchFamily="34" charset="0"/>
            </a:rPr>
            <a:t>calidad</a:t>
          </a:r>
          <a:r>
            <a:rPr lang="en-US" sz="2000" b="1" kern="1200" dirty="0">
              <a:latin typeface="Tahoma" panose="020B0604030504040204" pitchFamily="34" charset="0"/>
              <a:ea typeface="Tahoma" panose="020B0604030504040204" pitchFamily="34" charset="0"/>
              <a:cs typeface="Tahoma" panose="020B0604030504040204" pitchFamily="34" charset="0"/>
            </a:rPr>
            <a:t> de </a:t>
          </a:r>
          <a:r>
            <a:rPr lang="en-US" sz="2000" b="1" kern="1200" dirty="0" err="1">
              <a:latin typeface="Tahoma" panose="020B0604030504040204" pitchFamily="34" charset="0"/>
              <a:ea typeface="Tahoma" panose="020B0604030504040204" pitchFamily="34" charset="0"/>
              <a:cs typeface="Tahoma" panose="020B0604030504040204" pitchFamily="34" charset="0"/>
            </a:rPr>
            <a:t>vida</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7874175" y="1616495"/>
        <a:ext cx="2185675" cy="218567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0" name="Google Shape;106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6"/>
        <p:cNvGrpSpPr/>
        <p:nvPr/>
      </p:nvGrpSpPr>
      <p:grpSpPr>
        <a:xfrm>
          <a:off x="0" y="0"/>
          <a:ext cx="0" cy="0"/>
          <a:chOff x="0" y="0"/>
          <a:chExt cx="0" cy="0"/>
        </a:xfrm>
      </p:grpSpPr>
      <p:sp>
        <p:nvSpPr>
          <p:cNvPr id="27" name="Google Shape;27;p37"/>
          <p:cNvSpPr/>
          <p:nvPr/>
        </p:nvSpPr>
        <p:spPr>
          <a:xfrm>
            <a:off x="0" y="0"/>
            <a:ext cx="12071466" cy="6858000"/>
          </a:xfrm>
          <a:prstGeom prst="round1Rect">
            <a:avLst>
              <a:gd name="adj" fmla="val 11577"/>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28" name="Google Shape;28;p37"/>
          <p:cNvSpPr txBox="1">
            <a:spLocks noGrp="1"/>
          </p:cNvSpPr>
          <p:nvPr>
            <p:ph type="ctrTitle"/>
          </p:nvPr>
        </p:nvSpPr>
        <p:spPr>
          <a:xfrm>
            <a:off x="704329" y="2191265"/>
            <a:ext cx="9144000" cy="13186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7"/>
          <p:cNvSpPr txBox="1">
            <a:spLocks noGrp="1"/>
          </p:cNvSpPr>
          <p:nvPr>
            <p:ph type="subTitle" idx="1"/>
          </p:nvPr>
        </p:nvSpPr>
        <p:spPr>
          <a:xfrm>
            <a:off x="704329" y="3972378"/>
            <a:ext cx="9144000" cy="4921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33" name="Google Shape;33;p37"/>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34" name="Google Shape;34;p37"/>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35" name="Google Shape;35;p37"/>
          <p:cNvPicPr preferRelativeResize="0"/>
          <p:nvPr/>
        </p:nvPicPr>
        <p:blipFill rotWithShape="1">
          <a:blip r:embed="rId2">
            <a:alphaModFix/>
          </a:blip>
          <a:srcRect/>
          <a:stretch/>
        </p:blipFill>
        <p:spPr>
          <a:xfrm>
            <a:off x="251209" y="234829"/>
            <a:ext cx="2938305" cy="651686"/>
          </a:xfrm>
          <a:prstGeom prst="rect">
            <a:avLst/>
          </a:prstGeom>
          <a:noFill/>
          <a:ln>
            <a:noFill/>
          </a:ln>
        </p:spPr>
      </p:pic>
      <p:pic>
        <p:nvPicPr>
          <p:cNvPr id="36" name="Google Shape;36;p37"/>
          <p:cNvPicPr preferRelativeResize="0"/>
          <p:nvPr/>
        </p:nvPicPr>
        <p:blipFill rotWithShape="1">
          <a:blip r:embed="rId3">
            <a:alphaModFix/>
          </a:blip>
          <a:srcRect/>
          <a:stretch/>
        </p:blipFill>
        <p:spPr>
          <a:xfrm>
            <a:off x="9358486" y="5967091"/>
            <a:ext cx="489843" cy="673142"/>
          </a:xfrm>
          <a:prstGeom prst="rect">
            <a:avLst/>
          </a:prstGeom>
          <a:noFill/>
          <a:ln>
            <a:noFill/>
          </a:ln>
        </p:spPr>
      </p:pic>
      <p:pic>
        <p:nvPicPr>
          <p:cNvPr id="37" name="Google Shape;37;p37"/>
          <p:cNvPicPr preferRelativeResize="0"/>
          <p:nvPr/>
        </p:nvPicPr>
        <p:blipFill rotWithShape="1">
          <a:blip r:embed="rId4">
            <a:alphaModFix/>
          </a:blip>
          <a:srcRect/>
          <a:stretch/>
        </p:blipFill>
        <p:spPr>
          <a:xfrm>
            <a:off x="10338326" y="5929222"/>
            <a:ext cx="733809" cy="7338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pic>
        <p:nvPicPr>
          <p:cNvPr id="5" name="Imagen 4" descr="Imagen que contiene Texto&#10;&#10;Descripción generada automáticamente">
            <a:extLst>
              <a:ext uri="{FF2B5EF4-FFF2-40B4-BE49-F238E27FC236}">
                <a16:creationId xmlns:a16="http://schemas.microsoft.com/office/drawing/2014/main" id="{6C811E06-70BD-48A7-4123-B1E7D28DA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D361FFF5-EA4B-DC19-2752-CA6B934FB1F2}"/>
              </a:ext>
            </a:extLst>
          </p:cNvPr>
          <p:cNvSpPr>
            <a:spLocks noGrp="1"/>
          </p:cNvSpPr>
          <p:nvPr>
            <p:ph type="title"/>
          </p:nvPr>
        </p:nvSpPr>
        <p:spPr>
          <a:xfrm>
            <a:off x="838200" y="877824"/>
            <a:ext cx="10515600" cy="840296"/>
          </a:xfrm>
        </p:spPr>
        <p:txBody>
          <a:bodyPr>
            <a:normAutofit/>
          </a:bodyPr>
          <a:lstStyle>
            <a:lvl1pPr>
              <a:defRPr sz="3200">
                <a:latin typeface="Tahoma" panose="020B0604030504040204" pitchFamily="34" charset="0"/>
                <a:ea typeface="Tahoma" panose="020B0604030504040204" pitchFamily="34" charset="0"/>
                <a:cs typeface="Tahoma" panose="020B0604030504040204" pitchFamily="34" charset="0"/>
              </a:defRPr>
            </a:lvl1p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58423B9B-B3CD-D9FA-07A0-21EA2EF1B606}"/>
              </a:ext>
            </a:extLst>
          </p:cNvPr>
          <p:cNvSpPr>
            <a:spLocks noGrp="1"/>
          </p:cNvSpPr>
          <p:nvPr>
            <p:ph idx="1"/>
          </p:nvPr>
        </p:nvSpPr>
        <p:spPr>
          <a:xfrm>
            <a:off x="838200" y="1853057"/>
            <a:ext cx="10515600" cy="3523615"/>
          </a:xfrm>
        </p:spPr>
        <p:txBody>
          <a:bodyPr>
            <a:normAutofit/>
          </a:bodyPr>
          <a:lstStyle>
            <a:lvl1pPr>
              <a:defRPr sz="2000"/>
            </a:lvl1pPr>
            <a:lvl2pPr>
              <a:defRPr sz="1800"/>
            </a:lvl2pPr>
            <a:lvl3pPr>
              <a:defRPr sz="1600"/>
            </a:lvl3pPr>
            <a:lvl4pPr>
              <a:defRPr sz="1400"/>
            </a:lvl4pPr>
            <a:lvl5pP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7334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A2211-6481-EB40-A7D3-873FD67BEEE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137170A-164E-3167-6B0B-2A9BD9819EF2}"/>
              </a:ext>
            </a:extLst>
          </p:cNvPr>
          <p:cNvSpPr>
            <a:spLocks noGrp="1"/>
          </p:cNvSpPr>
          <p:nvPr>
            <p:ph type="dt" sz="half" idx="10"/>
          </p:nvPr>
        </p:nvSpPr>
        <p:spPr/>
        <p:txBody>
          <a:bodyPr/>
          <a:lstStyle/>
          <a:p>
            <a:fld id="{AF5C2127-1BD3-45F5-93B4-AB67664703F4}" type="datetimeFigureOut">
              <a:rPr lang="es-CO" smtClean="0"/>
              <a:t>20/11/2024</a:t>
            </a:fld>
            <a:endParaRPr lang="es-CO"/>
          </a:p>
        </p:txBody>
      </p:sp>
      <p:sp>
        <p:nvSpPr>
          <p:cNvPr id="4" name="Marcador de pie de página 3">
            <a:extLst>
              <a:ext uri="{FF2B5EF4-FFF2-40B4-BE49-F238E27FC236}">
                <a16:creationId xmlns:a16="http://schemas.microsoft.com/office/drawing/2014/main" id="{51C6AC5D-9076-056F-39EB-4C1B43C32A4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51FE7694-A1AC-E5F2-B936-10275295180C}"/>
              </a:ext>
            </a:extLst>
          </p:cNvPr>
          <p:cNvSpPr>
            <a:spLocks noGrp="1"/>
          </p:cNvSpPr>
          <p:nvPr>
            <p:ph type="sldNum" sz="quarter" idx="12"/>
          </p:nvPr>
        </p:nvSpPr>
        <p:spPr/>
        <p:txBody>
          <a:bodyPr/>
          <a:lstStyle/>
          <a:p>
            <a:fld id="{47127E26-A643-47A7-846E-0996112B7238}" type="slidenum">
              <a:rPr lang="es-CO" smtClean="0"/>
              <a:t>‹Nº›</a:t>
            </a:fld>
            <a:endParaRPr lang="es-CO"/>
          </a:p>
        </p:txBody>
      </p:sp>
    </p:spTree>
    <p:extLst>
      <p:ext uri="{BB962C8B-B14F-4D97-AF65-F5344CB8AC3E}">
        <p14:creationId xmlns:p14="http://schemas.microsoft.com/office/powerpoint/2010/main" val="3993998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‹Nº›</a:t>
            </a:fld>
            <a:endParaRPr lang="en-US"/>
          </a:p>
        </p:txBody>
      </p:sp>
    </p:spTree>
    <p:extLst>
      <p:ext uri="{BB962C8B-B14F-4D97-AF65-F5344CB8AC3E}">
        <p14:creationId xmlns:p14="http://schemas.microsoft.com/office/powerpoint/2010/main" val="3475690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apositiva de título y subtexto">
    <p:spTree>
      <p:nvGrpSpPr>
        <p:cNvPr id="1" name=""/>
        <p:cNvGrpSpPr/>
        <p:nvPr/>
      </p:nvGrpSpPr>
      <p:grpSpPr>
        <a:xfrm>
          <a:off x="0" y="0"/>
          <a:ext cx="0" cy="0"/>
          <a:chOff x="0" y="0"/>
          <a:chExt cx="0" cy="0"/>
        </a:xfrm>
      </p:grpSpPr>
      <p:sp>
        <p:nvSpPr>
          <p:cNvPr id="14" name="Redondear rectángulo de esquina sencilla 13"/>
          <p:cNvSpPr/>
          <p:nvPr/>
        </p:nvSpPr>
        <p:spPr>
          <a:xfrm>
            <a:off x="1" y="0"/>
            <a:ext cx="5815621" cy="6858000"/>
          </a:xfrm>
          <a:prstGeom prst="round1Rect">
            <a:avLst>
              <a:gd name="adj" fmla="val 0"/>
            </a:avLst>
          </a:prstGeom>
          <a:solidFill>
            <a:srgbClr val="1D4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solidFill>
                <a:schemeClr val="bg1"/>
              </a:solidFill>
            </a:endParaRPr>
          </a:p>
        </p:txBody>
      </p:sp>
      <p:sp>
        <p:nvSpPr>
          <p:cNvPr id="2" name="Título 1"/>
          <p:cNvSpPr>
            <a:spLocks noGrp="1"/>
          </p:cNvSpPr>
          <p:nvPr>
            <p:ph type="ctrTitle"/>
          </p:nvPr>
        </p:nvSpPr>
        <p:spPr>
          <a:xfrm>
            <a:off x="704330" y="2769651"/>
            <a:ext cx="4469033" cy="1318698"/>
          </a:xfrm>
        </p:spPr>
        <p:txBody>
          <a:bodyPr anchor="ctr">
            <a:normAutofit/>
          </a:bodyPr>
          <a:lstStyle>
            <a:lvl1pPr algn="l">
              <a:defRPr sz="3599">
                <a:solidFill>
                  <a:schemeClr val="bg1"/>
                </a:solidFill>
                <a:latin typeface="Roboto" panose="02000000000000000000" pitchFamily="2" charset="0"/>
                <a:ea typeface="Roboto" panose="02000000000000000000" pitchFamily="2" charset="0"/>
              </a:defRPr>
            </a:lvl1pPr>
          </a:lstStyle>
          <a:p>
            <a:r>
              <a:rPr lang="es-ES"/>
              <a:t>Haga clic para modificar el estilo de título del patrón</a:t>
            </a:r>
            <a:endParaRPr lang="es-CO" dirty="0"/>
          </a:p>
        </p:txBody>
      </p:sp>
      <p:sp>
        <p:nvSpPr>
          <p:cNvPr id="4" name="Marcador de fecha 3"/>
          <p:cNvSpPr>
            <a:spLocks noGrp="1"/>
          </p:cNvSpPr>
          <p:nvPr>
            <p:ph type="dt" sz="half" idx="10"/>
          </p:nvPr>
        </p:nvSpPr>
        <p:spPr/>
        <p:txBody>
          <a:bodyPr/>
          <a:lstStyle/>
          <a:p>
            <a:fld id="{66A38C17-7249-4DA2-88E3-7E110B8FB35A}" type="datetimeFigureOut">
              <a:rPr lang="es-CO" smtClean="0"/>
              <a:t>20/11/2024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53E51D09-2565-4818-80BC-938362D2ABE7}" type="slidenum">
              <a:rPr lang="es-CO" smtClean="0"/>
              <a:t>‹Nº›</a:t>
            </a:fld>
            <a:endParaRPr lang="es-CO"/>
          </a:p>
        </p:txBody>
      </p:sp>
      <p:sp>
        <p:nvSpPr>
          <p:cNvPr id="10" name="Rectángulo 9"/>
          <p:cNvSpPr/>
          <p:nvPr/>
        </p:nvSpPr>
        <p:spPr>
          <a:xfrm>
            <a:off x="12131734" y="0"/>
            <a:ext cx="60267" cy="6858000"/>
          </a:xfrm>
          <a:prstGeom prst="rect">
            <a:avLst/>
          </a:prstGeom>
          <a:solidFill>
            <a:srgbClr val="F8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p>
        </p:txBody>
      </p:sp>
      <p:sp>
        <p:nvSpPr>
          <p:cNvPr id="13" name="Rectángulo 12"/>
          <p:cNvSpPr/>
          <p:nvPr/>
        </p:nvSpPr>
        <p:spPr>
          <a:xfrm>
            <a:off x="12071467" y="0"/>
            <a:ext cx="60267" cy="6858000"/>
          </a:xfrm>
          <a:prstGeom prst="rect">
            <a:avLst/>
          </a:prstGeom>
          <a:solidFill>
            <a:srgbClr val="E66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0" y="234829"/>
            <a:ext cx="2938305" cy="651686"/>
          </a:xfrm>
          <a:prstGeom prst="rect">
            <a:avLst/>
          </a:prstGeom>
        </p:spPr>
      </p:pic>
      <p:pic>
        <p:nvPicPr>
          <p:cNvPr id="18" name="Imagen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421" y="6011809"/>
            <a:ext cx="1239801" cy="689082"/>
          </a:xfrm>
          <a:prstGeom prst="rect">
            <a:avLst/>
          </a:prstGeom>
        </p:spPr>
      </p:pic>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1" y="6028285"/>
            <a:ext cx="489843" cy="673142"/>
          </a:xfrm>
          <a:prstGeom prst="rect">
            <a:avLst/>
          </a:prstGeom>
        </p:spPr>
      </p:pic>
      <p:sp>
        <p:nvSpPr>
          <p:cNvPr id="8" name="Marcador de texto 7"/>
          <p:cNvSpPr>
            <a:spLocks noGrp="1"/>
          </p:cNvSpPr>
          <p:nvPr>
            <p:ph type="body" sz="quarter" idx="13"/>
          </p:nvPr>
        </p:nvSpPr>
        <p:spPr>
          <a:xfrm>
            <a:off x="6351373" y="331788"/>
            <a:ext cx="4969125" cy="5401748"/>
          </a:xfrm>
        </p:spPr>
        <p:txBody>
          <a:bodyPr/>
          <a:lstStyle>
            <a:lvl1pPr>
              <a:defRPr>
                <a:solidFill>
                  <a:srgbClr val="1D4B89"/>
                </a:solidFill>
              </a:defRPr>
            </a:lvl1pPr>
            <a:lvl2pPr>
              <a:defRPr>
                <a:solidFill>
                  <a:srgbClr val="1D4B89"/>
                </a:solidFill>
              </a:defRPr>
            </a:lvl2pPr>
            <a:lvl3pPr>
              <a:defRPr>
                <a:solidFill>
                  <a:srgbClr val="1D4B89"/>
                </a:solidFill>
              </a:defRPr>
            </a:lvl3pPr>
            <a:lvl4pPr>
              <a:defRPr>
                <a:solidFill>
                  <a:srgbClr val="1D4B89"/>
                </a:solidFill>
              </a:defRPr>
            </a:lvl4pPr>
            <a:lvl5pPr>
              <a:defRPr>
                <a:solidFill>
                  <a:srgbClr val="1D4B89"/>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87056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apositiva de Espera">
    <p:spTree>
      <p:nvGrpSpPr>
        <p:cNvPr id="1" name=""/>
        <p:cNvGrpSpPr/>
        <p:nvPr/>
      </p:nvGrpSpPr>
      <p:grpSpPr>
        <a:xfrm>
          <a:off x="0" y="0"/>
          <a:ext cx="0" cy="0"/>
          <a:chOff x="0" y="0"/>
          <a:chExt cx="0" cy="0"/>
        </a:xfrm>
      </p:grpSpPr>
      <p:sp>
        <p:nvSpPr>
          <p:cNvPr id="14" name="Redondear rectángulo de esquina sencilla 13"/>
          <p:cNvSpPr/>
          <p:nvPr/>
        </p:nvSpPr>
        <p:spPr>
          <a:xfrm>
            <a:off x="0" y="0"/>
            <a:ext cx="12071466" cy="6858000"/>
          </a:xfrm>
          <a:prstGeom prst="round1Rect">
            <a:avLst>
              <a:gd name="adj" fmla="val 11577"/>
            </a:avLst>
          </a:prstGeom>
          <a:solidFill>
            <a:srgbClr val="1D4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solidFill>
                <a:schemeClr val="bg1"/>
              </a:solidFill>
            </a:endParaRPr>
          </a:p>
        </p:txBody>
      </p:sp>
      <p:sp>
        <p:nvSpPr>
          <p:cNvPr id="4" name="Marcador de fecha 3"/>
          <p:cNvSpPr>
            <a:spLocks noGrp="1"/>
          </p:cNvSpPr>
          <p:nvPr>
            <p:ph type="dt" sz="half" idx="10"/>
          </p:nvPr>
        </p:nvSpPr>
        <p:spPr/>
        <p:txBody>
          <a:bodyPr/>
          <a:lstStyle/>
          <a:p>
            <a:fld id="{66A38C17-7249-4DA2-88E3-7E110B8FB35A}" type="datetimeFigureOut">
              <a:rPr lang="es-CO" smtClean="0"/>
              <a:t>20/11/2024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53E51D09-2565-4818-80BC-938362D2ABE7}" type="slidenum">
              <a:rPr lang="es-CO" smtClean="0"/>
              <a:t>‹Nº›</a:t>
            </a:fld>
            <a:endParaRPr lang="es-CO"/>
          </a:p>
        </p:txBody>
      </p:sp>
      <p:sp>
        <p:nvSpPr>
          <p:cNvPr id="10" name="Rectángulo 9"/>
          <p:cNvSpPr/>
          <p:nvPr/>
        </p:nvSpPr>
        <p:spPr>
          <a:xfrm>
            <a:off x="12131734" y="0"/>
            <a:ext cx="60267" cy="6858000"/>
          </a:xfrm>
          <a:prstGeom prst="rect">
            <a:avLst/>
          </a:prstGeom>
          <a:solidFill>
            <a:srgbClr val="F8B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p>
        </p:txBody>
      </p:sp>
      <p:sp>
        <p:nvSpPr>
          <p:cNvPr id="13" name="Rectángulo 12"/>
          <p:cNvSpPr/>
          <p:nvPr/>
        </p:nvSpPr>
        <p:spPr>
          <a:xfrm>
            <a:off x="12071467" y="0"/>
            <a:ext cx="60267" cy="6858000"/>
          </a:xfrm>
          <a:prstGeom prst="rect">
            <a:avLst/>
          </a:prstGeom>
          <a:solidFill>
            <a:srgbClr val="E66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0" y="234829"/>
            <a:ext cx="2938305" cy="651686"/>
          </a:xfrm>
          <a:prstGeom prst="rect">
            <a:avLst/>
          </a:prstGeom>
        </p:spPr>
      </p:pic>
      <p:pic>
        <p:nvPicPr>
          <p:cNvPr id="18" name="Imagen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9217" y="2550292"/>
            <a:ext cx="3161954" cy="1757416"/>
          </a:xfrm>
          <a:prstGeom prst="rect">
            <a:avLst/>
          </a:prstGeom>
        </p:spPr>
      </p:pic>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638" y="2550292"/>
            <a:ext cx="1311017" cy="1801598"/>
          </a:xfrm>
          <a:prstGeom prst="rect">
            <a:avLst/>
          </a:prstGeom>
        </p:spPr>
      </p:pic>
      <p:sp>
        <p:nvSpPr>
          <p:cNvPr id="20" name="Rectángulo 19"/>
          <p:cNvSpPr/>
          <p:nvPr/>
        </p:nvSpPr>
        <p:spPr>
          <a:xfrm>
            <a:off x="5807386" y="2550292"/>
            <a:ext cx="45719" cy="18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399"/>
          </a:p>
        </p:txBody>
      </p:sp>
    </p:spTree>
    <p:extLst>
      <p:ext uri="{BB962C8B-B14F-4D97-AF65-F5344CB8AC3E}">
        <p14:creationId xmlns:p14="http://schemas.microsoft.com/office/powerpoint/2010/main" val="301165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y cuerpo">
  <p:cSld name="Diapositiva de título y cuerpo">
    <p:spTree>
      <p:nvGrpSpPr>
        <p:cNvPr id="1" name="Shape 38"/>
        <p:cNvGrpSpPr/>
        <p:nvPr/>
      </p:nvGrpSpPr>
      <p:grpSpPr>
        <a:xfrm>
          <a:off x="0" y="0"/>
          <a:ext cx="0" cy="0"/>
          <a:chOff x="0" y="0"/>
          <a:chExt cx="0" cy="0"/>
        </a:xfrm>
      </p:grpSpPr>
      <p:sp>
        <p:nvSpPr>
          <p:cNvPr id="39" name="Google Shape;39;p38"/>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40" name="Google Shape;40;p38"/>
          <p:cNvSpPr txBox="1">
            <a:spLocks noGrp="1"/>
          </p:cNvSpPr>
          <p:nvPr>
            <p:ph type="ctrTitle"/>
          </p:nvPr>
        </p:nvSpPr>
        <p:spPr>
          <a:xfrm>
            <a:off x="381000" y="331251"/>
            <a:ext cx="11193163" cy="1233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D4B89"/>
              </a:buClr>
              <a:buSzPts val="3600"/>
              <a:buFont typeface="Roboto"/>
              <a:buNone/>
              <a:defRPr sz="3600">
                <a:solidFill>
                  <a:srgbClr val="1D4B89"/>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44" name="Google Shape;44;p38"/>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45" name="Google Shape;45;p38"/>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46" name="Google Shape;46;p38"/>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47" name="Google Shape;47;p38"/>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48" name="Google Shape;48;p38"/>
          <p:cNvSpPr txBox="1">
            <a:spLocks noGrp="1"/>
          </p:cNvSpPr>
          <p:nvPr>
            <p:ph type="body" idx="1"/>
          </p:nvPr>
        </p:nvSpPr>
        <p:spPr>
          <a:xfrm>
            <a:off x="381001" y="2140958"/>
            <a:ext cx="11193162" cy="356780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D4B89"/>
              </a:buClr>
              <a:buSzPts val="2800"/>
              <a:buChar char="•"/>
              <a:defRPr>
                <a:solidFill>
                  <a:srgbClr val="1D4B89"/>
                </a:solidFill>
              </a:defRPr>
            </a:lvl1pPr>
            <a:lvl2pPr marL="914400" lvl="1" indent="-381000" algn="l">
              <a:lnSpc>
                <a:spcPct val="90000"/>
              </a:lnSpc>
              <a:spcBef>
                <a:spcPts val="500"/>
              </a:spcBef>
              <a:spcAft>
                <a:spcPts val="0"/>
              </a:spcAft>
              <a:buClr>
                <a:srgbClr val="1D4B89"/>
              </a:buClr>
              <a:buSzPts val="2400"/>
              <a:buChar char="•"/>
              <a:defRPr>
                <a:solidFill>
                  <a:srgbClr val="1D4B89"/>
                </a:solidFill>
              </a:defRPr>
            </a:lvl2pPr>
            <a:lvl3pPr marL="1371600" lvl="2" indent="-355600" algn="l">
              <a:lnSpc>
                <a:spcPct val="90000"/>
              </a:lnSpc>
              <a:spcBef>
                <a:spcPts val="500"/>
              </a:spcBef>
              <a:spcAft>
                <a:spcPts val="0"/>
              </a:spcAft>
              <a:buClr>
                <a:srgbClr val="1D4B89"/>
              </a:buClr>
              <a:buSzPts val="2000"/>
              <a:buChar char="•"/>
              <a:defRPr>
                <a:solidFill>
                  <a:srgbClr val="1D4B89"/>
                </a:solidFill>
              </a:defRPr>
            </a:lvl3pPr>
            <a:lvl4pPr marL="1828800" lvl="3" indent="-342900" algn="l">
              <a:lnSpc>
                <a:spcPct val="90000"/>
              </a:lnSpc>
              <a:spcBef>
                <a:spcPts val="500"/>
              </a:spcBef>
              <a:spcAft>
                <a:spcPts val="0"/>
              </a:spcAft>
              <a:buClr>
                <a:srgbClr val="1D4B89"/>
              </a:buClr>
              <a:buSzPts val="1800"/>
              <a:buChar char="•"/>
              <a:defRPr>
                <a:solidFill>
                  <a:srgbClr val="1D4B89"/>
                </a:solidFill>
              </a:defRPr>
            </a:lvl4pPr>
            <a:lvl5pPr marL="2286000" lvl="4" indent="-342900" algn="l">
              <a:lnSpc>
                <a:spcPct val="90000"/>
              </a:lnSpc>
              <a:spcBef>
                <a:spcPts val="500"/>
              </a:spcBef>
              <a:spcAft>
                <a:spcPts val="0"/>
              </a:spcAft>
              <a:buClr>
                <a:srgbClr val="1D4B89"/>
              </a:buClr>
              <a:buSzPts val="1800"/>
              <a:buChar char="•"/>
              <a:defRPr>
                <a:solidFill>
                  <a:srgbClr val="1D4B8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9" name="Google Shape;49;p38"/>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subtexto e imagen">
  <p:cSld name="Diapositiva de título, subtexto e imagen">
    <p:spTree>
      <p:nvGrpSpPr>
        <p:cNvPr id="1" name="Shape 62"/>
        <p:cNvGrpSpPr/>
        <p:nvPr/>
      </p:nvGrpSpPr>
      <p:grpSpPr>
        <a:xfrm>
          <a:off x="0" y="0"/>
          <a:ext cx="0" cy="0"/>
          <a:chOff x="0" y="0"/>
          <a:chExt cx="0" cy="0"/>
        </a:xfrm>
      </p:grpSpPr>
      <p:sp>
        <p:nvSpPr>
          <p:cNvPr id="63" name="Google Shape;63;p41"/>
          <p:cNvSpPr/>
          <p:nvPr/>
        </p:nvSpPr>
        <p:spPr>
          <a:xfrm>
            <a:off x="5863281" y="0"/>
            <a:ext cx="6328719" cy="6858000"/>
          </a:xfrm>
          <a:prstGeom prst="round1Rect">
            <a:avLst>
              <a:gd name="adj" fmla="val 0"/>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64" name="Google Shape;64;p41"/>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65" name="Google Shape;65;p41"/>
          <p:cNvSpPr txBox="1">
            <a:spLocks noGrp="1"/>
          </p:cNvSpPr>
          <p:nvPr>
            <p:ph type="ctrTitle"/>
          </p:nvPr>
        </p:nvSpPr>
        <p:spPr>
          <a:xfrm>
            <a:off x="381000" y="331251"/>
            <a:ext cx="4940643" cy="1233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D4B89"/>
              </a:buClr>
              <a:buSzPts val="3600"/>
              <a:buFont typeface="Roboto"/>
              <a:buNone/>
              <a:defRPr sz="3600">
                <a:solidFill>
                  <a:srgbClr val="1D4B89"/>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69" name="Google Shape;69;p41"/>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70" name="Google Shape;70;p41"/>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71" name="Google Shape;71;p41"/>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72" name="Google Shape;72;p41"/>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73" name="Google Shape;73;p41"/>
          <p:cNvSpPr txBox="1">
            <a:spLocks noGrp="1"/>
          </p:cNvSpPr>
          <p:nvPr>
            <p:ph type="body" idx="1"/>
          </p:nvPr>
        </p:nvSpPr>
        <p:spPr>
          <a:xfrm>
            <a:off x="381001" y="2140958"/>
            <a:ext cx="4940642" cy="356780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D4B89"/>
              </a:buClr>
              <a:buSzPts val="2800"/>
              <a:buChar char="•"/>
              <a:defRPr>
                <a:solidFill>
                  <a:srgbClr val="1D4B89"/>
                </a:solidFill>
              </a:defRPr>
            </a:lvl1pPr>
            <a:lvl2pPr marL="914400" lvl="1" indent="-381000" algn="l">
              <a:lnSpc>
                <a:spcPct val="90000"/>
              </a:lnSpc>
              <a:spcBef>
                <a:spcPts val="500"/>
              </a:spcBef>
              <a:spcAft>
                <a:spcPts val="0"/>
              </a:spcAft>
              <a:buClr>
                <a:srgbClr val="1D4B89"/>
              </a:buClr>
              <a:buSzPts val="2400"/>
              <a:buChar char="•"/>
              <a:defRPr>
                <a:solidFill>
                  <a:srgbClr val="1D4B89"/>
                </a:solidFill>
              </a:defRPr>
            </a:lvl2pPr>
            <a:lvl3pPr marL="1371600" lvl="2" indent="-355600" algn="l">
              <a:lnSpc>
                <a:spcPct val="90000"/>
              </a:lnSpc>
              <a:spcBef>
                <a:spcPts val="500"/>
              </a:spcBef>
              <a:spcAft>
                <a:spcPts val="0"/>
              </a:spcAft>
              <a:buClr>
                <a:srgbClr val="1D4B89"/>
              </a:buClr>
              <a:buSzPts val="2000"/>
              <a:buChar char="•"/>
              <a:defRPr>
                <a:solidFill>
                  <a:srgbClr val="1D4B89"/>
                </a:solidFill>
              </a:defRPr>
            </a:lvl3pPr>
            <a:lvl4pPr marL="1828800" lvl="3" indent="-342900" algn="l">
              <a:lnSpc>
                <a:spcPct val="90000"/>
              </a:lnSpc>
              <a:spcBef>
                <a:spcPts val="500"/>
              </a:spcBef>
              <a:spcAft>
                <a:spcPts val="0"/>
              </a:spcAft>
              <a:buClr>
                <a:srgbClr val="1D4B89"/>
              </a:buClr>
              <a:buSzPts val="1800"/>
              <a:buChar char="•"/>
              <a:defRPr>
                <a:solidFill>
                  <a:srgbClr val="1D4B89"/>
                </a:solidFill>
              </a:defRPr>
            </a:lvl4pPr>
            <a:lvl5pPr marL="2286000" lvl="4" indent="-342900" algn="l">
              <a:lnSpc>
                <a:spcPct val="90000"/>
              </a:lnSpc>
              <a:spcBef>
                <a:spcPts val="500"/>
              </a:spcBef>
              <a:spcAft>
                <a:spcPts val="0"/>
              </a:spcAft>
              <a:buClr>
                <a:srgbClr val="1D4B89"/>
              </a:buClr>
              <a:buSzPts val="1800"/>
              <a:buChar char="•"/>
              <a:defRPr>
                <a:solidFill>
                  <a:srgbClr val="1D4B8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1"/>
          <p:cNvSpPr>
            <a:spLocks noGrp="1"/>
          </p:cNvSpPr>
          <p:nvPr>
            <p:ph type="pic" idx="2"/>
          </p:nvPr>
        </p:nvSpPr>
        <p:spPr>
          <a:xfrm>
            <a:off x="5862638" y="331788"/>
            <a:ext cx="5257800" cy="5376862"/>
          </a:xfrm>
          <a:prstGeom prst="rect">
            <a:avLst/>
          </a:prstGeom>
          <a:noFill/>
          <a:ln>
            <a:noFill/>
          </a:ln>
        </p:spPr>
      </p:sp>
      <p:pic>
        <p:nvPicPr>
          <p:cNvPr id="75" name="Google Shape;75;p41"/>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imagen">
  <p:cSld name="Diapositiva de imagen">
    <p:spTree>
      <p:nvGrpSpPr>
        <p:cNvPr id="1" name="Shape 88"/>
        <p:cNvGrpSpPr/>
        <p:nvPr/>
      </p:nvGrpSpPr>
      <p:grpSpPr>
        <a:xfrm>
          <a:off x="0" y="0"/>
          <a:ext cx="0" cy="0"/>
          <a:chOff x="0" y="0"/>
          <a:chExt cx="0" cy="0"/>
        </a:xfrm>
      </p:grpSpPr>
      <p:sp>
        <p:nvSpPr>
          <p:cNvPr id="89" name="Google Shape;89;p43"/>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90" name="Google Shape;9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93" name="Google Shape;93;p43"/>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94" name="Google Shape;94;p43"/>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95" name="Google Shape;95;p43"/>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96" name="Google Shape;96;p43"/>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97" name="Google Shape;97;p43"/>
          <p:cNvSpPr>
            <a:spLocks noGrp="1"/>
          </p:cNvSpPr>
          <p:nvPr>
            <p:ph type="pic" idx="2"/>
          </p:nvPr>
        </p:nvSpPr>
        <p:spPr>
          <a:xfrm>
            <a:off x="296562" y="302515"/>
            <a:ext cx="11474278" cy="5365117"/>
          </a:xfrm>
          <a:prstGeom prst="rect">
            <a:avLst/>
          </a:prstGeom>
          <a:noFill/>
          <a:ln>
            <a:noFill/>
          </a:ln>
        </p:spPr>
      </p:sp>
      <p:pic>
        <p:nvPicPr>
          <p:cNvPr id="98" name="Google Shape;98;p43"/>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10"/>
        <p:cNvGrpSpPr/>
        <p:nvPr/>
      </p:nvGrpSpPr>
      <p:grpSpPr>
        <a:xfrm>
          <a:off x="0" y="0"/>
          <a:ext cx="0" cy="0"/>
          <a:chOff x="0" y="0"/>
          <a:chExt cx="0" cy="0"/>
        </a:xfrm>
      </p:grpSpPr>
      <p:sp>
        <p:nvSpPr>
          <p:cNvPr id="111" name="Google Shape;111;p45"/>
          <p:cNvSpPr/>
          <p:nvPr/>
        </p:nvSpPr>
        <p:spPr>
          <a:xfrm>
            <a:off x="0" y="0"/>
            <a:ext cx="12071466" cy="6858000"/>
          </a:xfrm>
          <a:prstGeom prst="round1Rect">
            <a:avLst>
              <a:gd name="adj" fmla="val 11577"/>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12" name="Google Shape;112;p45"/>
          <p:cNvSpPr txBox="1">
            <a:spLocks noGrp="1"/>
          </p:cNvSpPr>
          <p:nvPr>
            <p:ph type="ctrTitle"/>
          </p:nvPr>
        </p:nvSpPr>
        <p:spPr>
          <a:xfrm>
            <a:off x="704329" y="2191265"/>
            <a:ext cx="9144000" cy="13186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5"/>
          <p:cNvSpPr txBox="1">
            <a:spLocks noGrp="1"/>
          </p:cNvSpPr>
          <p:nvPr>
            <p:ph type="subTitle" idx="1"/>
          </p:nvPr>
        </p:nvSpPr>
        <p:spPr>
          <a:xfrm>
            <a:off x="704329" y="3972378"/>
            <a:ext cx="9144000" cy="4921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4" name="Google Shape;11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117" name="Google Shape;117;p45"/>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18" name="Google Shape;118;p45"/>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19" name="Google Shape;119;p45"/>
          <p:cNvPicPr preferRelativeResize="0"/>
          <p:nvPr/>
        </p:nvPicPr>
        <p:blipFill rotWithShape="1">
          <a:blip r:embed="rId2">
            <a:alphaModFix/>
          </a:blip>
          <a:srcRect/>
          <a:stretch/>
        </p:blipFill>
        <p:spPr>
          <a:xfrm>
            <a:off x="251209" y="234829"/>
            <a:ext cx="2938305" cy="651686"/>
          </a:xfrm>
          <a:prstGeom prst="rect">
            <a:avLst/>
          </a:prstGeom>
          <a:noFill/>
          <a:ln>
            <a:noFill/>
          </a:ln>
        </p:spPr>
      </p:pic>
      <p:pic>
        <p:nvPicPr>
          <p:cNvPr id="120" name="Google Shape;120;p45"/>
          <p:cNvPicPr preferRelativeResize="0"/>
          <p:nvPr/>
        </p:nvPicPr>
        <p:blipFill rotWithShape="1">
          <a:blip r:embed="rId3">
            <a:alphaModFix/>
          </a:blip>
          <a:srcRect/>
          <a:stretch/>
        </p:blipFill>
        <p:spPr>
          <a:xfrm>
            <a:off x="9358486" y="5967091"/>
            <a:ext cx="489843" cy="673142"/>
          </a:xfrm>
          <a:prstGeom prst="rect">
            <a:avLst/>
          </a:prstGeom>
          <a:noFill/>
          <a:ln>
            <a:noFill/>
          </a:ln>
        </p:spPr>
      </p:pic>
      <p:pic>
        <p:nvPicPr>
          <p:cNvPr id="121" name="Google Shape;121;p45"/>
          <p:cNvPicPr preferRelativeResize="0"/>
          <p:nvPr/>
        </p:nvPicPr>
        <p:blipFill rotWithShape="1">
          <a:blip r:embed="rId4">
            <a:alphaModFix/>
          </a:blip>
          <a:srcRect/>
          <a:stretch/>
        </p:blipFill>
        <p:spPr>
          <a:xfrm>
            <a:off x="10338326" y="5929222"/>
            <a:ext cx="733809" cy="73380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iapositiva de título y cuerpo">
  <p:cSld name="1_Diapositiva de título y cuerpo">
    <p:spTree>
      <p:nvGrpSpPr>
        <p:cNvPr id="1" name="Shape 122"/>
        <p:cNvGrpSpPr/>
        <p:nvPr/>
      </p:nvGrpSpPr>
      <p:grpSpPr>
        <a:xfrm>
          <a:off x="0" y="0"/>
          <a:ext cx="0" cy="0"/>
          <a:chOff x="0" y="0"/>
          <a:chExt cx="0" cy="0"/>
        </a:xfrm>
      </p:grpSpPr>
      <p:sp>
        <p:nvSpPr>
          <p:cNvPr id="123" name="Google Shape;123;p47"/>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24" name="Google Shape;124;p47"/>
          <p:cNvSpPr txBox="1">
            <a:spLocks noGrp="1"/>
          </p:cNvSpPr>
          <p:nvPr>
            <p:ph type="ctrTitle"/>
          </p:nvPr>
        </p:nvSpPr>
        <p:spPr>
          <a:xfrm>
            <a:off x="381000" y="331251"/>
            <a:ext cx="11193163" cy="1233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D4B89"/>
              </a:buClr>
              <a:buSzPts val="3600"/>
              <a:buFont typeface="Roboto"/>
              <a:buNone/>
              <a:defRPr sz="3600">
                <a:solidFill>
                  <a:srgbClr val="1D4B89"/>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128" name="Google Shape;128;p47"/>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29" name="Google Shape;129;p47"/>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30" name="Google Shape;130;p47"/>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131" name="Google Shape;131;p47"/>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132" name="Google Shape;132;p47"/>
          <p:cNvSpPr txBox="1">
            <a:spLocks noGrp="1"/>
          </p:cNvSpPr>
          <p:nvPr>
            <p:ph type="body" idx="1"/>
          </p:nvPr>
        </p:nvSpPr>
        <p:spPr>
          <a:xfrm>
            <a:off x="381001" y="2140958"/>
            <a:ext cx="11193162" cy="356780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D4B89"/>
              </a:buClr>
              <a:buSzPts val="2800"/>
              <a:buChar char="•"/>
              <a:defRPr>
                <a:solidFill>
                  <a:srgbClr val="1D4B89"/>
                </a:solidFill>
              </a:defRPr>
            </a:lvl1pPr>
            <a:lvl2pPr marL="914400" lvl="1" indent="-381000" algn="l">
              <a:lnSpc>
                <a:spcPct val="90000"/>
              </a:lnSpc>
              <a:spcBef>
                <a:spcPts val="500"/>
              </a:spcBef>
              <a:spcAft>
                <a:spcPts val="0"/>
              </a:spcAft>
              <a:buClr>
                <a:srgbClr val="1D4B89"/>
              </a:buClr>
              <a:buSzPts val="2400"/>
              <a:buChar char="•"/>
              <a:defRPr>
                <a:solidFill>
                  <a:srgbClr val="1D4B89"/>
                </a:solidFill>
              </a:defRPr>
            </a:lvl2pPr>
            <a:lvl3pPr marL="1371600" lvl="2" indent="-355600" algn="l">
              <a:lnSpc>
                <a:spcPct val="90000"/>
              </a:lnSpc>
              <a:spcBef>
                <a:spcPts val="500"/>
              </a:spcBef>
              <a:spcAft>
                <a:spcPts val="0"/>
              </a:spcAft>
              <a:buClr>
                <a:srgbClr val="1D4B89"/>
              </a:buClr>
              <a:buSzPts val="2000"/>
              <a:buChar char="•"/>
              <a:defRPr>
                <a:solidFill>
                  <a:srgbClr val="1D4B89"/>
                </a:solidFill>
              </a:defRPr>
            </a:lvl3pPr>
            <a:lvl4pPr marL="1828800" lvl="3" indent="-342900" algn="l">
              <a:lnSpc>
                <a:spcPct val="90000"/>
              </a:lnSpc>
              <a:spcBef>
                <a:spcPts val="500"/>
              </a:spcBef>
              <a:spcAft>
                <a:spcPts val="0"/>
              </a:spcAft>
              <a:buClr>
                <a:srgbClr val="1D4B89"/>
              </a:buClr>
              <a:buSzPts val="1800"/>
              <a:buChar char="•"/>
              <a:defRPr>
                <a:solidFill>
                  <a:srgbClr val="1D4B89"/>
                </a:solidFill>
              </a:defRPr>
            </a:lvl4pPr>
            <a:lvl5pPr marL="2286000" lvl="4" indent="-342900" algn="l">
              <a:lnSpc>
                <a:spcPct val="90000"/>
              </a:lnSpc>
              <a:spcBef>
                <a:spcPts val="500"/>
              </a:spcBef>
              <a:spcAft>
                <a:spcPts val="0"/>
              </a:spcAft>
              <a:buClr>
                <a:srgbClr val="1D4B89"/>
              </a:buClr>
              <a:buSzPts val="1800"/>
              <a:buChar char="•"/>
              <a:defRPr>
                <a:solidFill>
                  <a:srgbClr val="1D4B8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3" name="Google Shape;133;p47"/>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apositiva de título, subtexto e imagen">
  <p:cSld name="1_Diapositiva de título, subtexto e imagen">
    <p:spTree>
      <p:nvGrpSpPr>
        <p:cNvPr id="1" name="Shape 134"/>
        <p:cNvGrpSpPr/>
        <p:nvPr/>
      </p:nvGrpSpPr>
      <p:grpSpPr>
        <a:xfrm>
          <a:off x="0" y="0"/>
          <a:ext cx="0" cy="0"/>
          <a:chOff x="0" y="0"/>
          <a:chExt cx="0" cy="0"/>
        </a:xfrm>
      </p:grpSpPr>
      <p:sp>
        <p:nvSpPr>
          <p:cNvPr id="135" name="Google Shape;135;p48"/>
          <p:cNvSpPr/>
          <p:nvPr/>
        </p:nvSpPr>
        <p:spPr>
          <a:xfrm>
            <a:off x="5863281" y="0"/>
            <a:ext cx="6328719" cy="6858000"/>
          </a:xfrm>
          <a:prstGeom prst="round1Rect">
            <a:avLst>
              <a:gd name="adj" fmla="val 0"/>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36" name="Google Shape;136;p48"/>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37" name="Google Shape;137;p48"/>
          <p:cNvSpPr txBox="1">
            <a:spLocks noGrp="1"/>
          </p:cNvSpPr>
          <p:nvPr>
            <p:ph type="ctrTitle"/>
          </p:nvPr>
        </p:nvSpPr>
        <p:spPr>
          <a:xfrm>
            <a:off x="381000" y="331251"/>
            <a:ext cx="4940643" cy="1233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D4B89"/>
              </a:buClr>
              <a:buSzPts val="3600"/>
              <a:buFont typeface="Roboto"/>
              <a:buNone/>
              <a:defRPr sz="3600">
                <a:solidFill>
                  <a:srgbClr val="1D4B89"/>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141" name="Google Shape;141;p48"/>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42" name="Google Shape;142;p48"/>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43" name="Google Shape;143;p48"/>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144" name="Google Shape;144;p48"/>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145" name="Google Shape;145;p48"/>
          <p:cNvSpPr txBox="1">
            <a:spLocks noGrp="1"/>
          </p:cNvSpPr>
          <p:nvPr>
            <p:ph type="body" idx="1"/>
          </p:nvPr>
        </p:nvSpPr>
        <p:spPr>
          <a:xfrm>
            <a:off x="381001" y="2140958"/>
            <a:ext cx="4940642" cy="356780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D4B89"/>
              </a:buClr>
              <a:buSzPts val="2800"/>
              <a:buChar char="•"/>
              <a:defRPr>
                <a:solidFill>
                  <a:srgbClr val="1D4B89"/>
                </a:solidFill>
              </a:defRPr>
            </a:lvl1pPr>
            <a:lvl2pPr marL="914400" lvl="1" indent="-381000" algn="l">
              <a:lnSpc>
                <a:spcPct val="90000"/>
              </a:lnSpc>
              <a:spcBef>
                <a:spcPts val="500"/>
              </a:spcBef>
              <a:spcAft>
                <a:spcPts val="0"/>
              </a:spcAft>
              <a:buClr>
                <a:srgbClr val="1D4B89"/>
              </a:buClr>
              <a:buSzPts val="2400"/>
              <a:buChar char="•"/>
              <a:defRPr>
                <a:solidFill>
                  <a:srgbClr val="1D4B89"/>
                </a:solidFill>
              </a:defRPr>
            </a:lvl2pPr>
            <a:lvl3pPr marL="1371600" lvl="2" indent="-355600" algn="l">
              <a:lnSpc>
                <a:spcPct val="90000"/>
              </a:lnSpc>
              <a:spcBef>
                <a:spcPts val="500"/>
              </a:spcBef>
              <a:spcAft>
                <a:spcPts val="0"/>
              </a:spcAft>
              <a:buClr>
                <a:srgbClr val="1D4B89"/>
              </a:buClr>
              <a:buSzPts val="2000"/>
              <a:buChar char="•"/>
              <a:defRPr>
                <a:solidFill>
                  <a:srgbClr val="1D4B89"/>
                </a:solidFill>
              </a:defRPr>
            </a:lvl3pPr>
            <a:lvl4pPr marL="1828800" lvl="3" indent="-342900" algn="l">
              <a:lnSpc>
                <a:spcPct val="90000"/>
              </a:lnSpc>
              <a:spcBef>
                <a:spcPts val="500"/>
              </a:spcBef>
              <a:spcAft>
                <a:spcPts val="0"/>
              </a:spcAft>
              <a:buClr>
                <a:srgbClr val="1D4B89"/>
              </a:buClr>
              <a:buSzPts val="1800"/>
              <a:buChar char="•"/>
              <a:defRPr>
                <a:solidFill>
                  <a:srgbClr val="1D4B89"/>
                </a:solidFill>
              </a:defRPr>
            </a:lvl4pPr>
            <a:lvl5pPr marL="2286000" lvl="4" indent="-342900" algn="l">
              <a:lnSpc>
                <a:spcPct val="90000"/>
              </a:lnSpc>
              <a:spcBef>
                <a:spcPts val="500"/>
              </a:spcBef>
              <a:spcAft>
                <a:spcPts val="0"/>
              </a:spcAft>
              <a:buClr>
                <a:srgbClr val="1D4B89"/>
              </a:buClr>
              <a:buSzPts val="1800"/>
              <a:buChar char="•"/>
              <a:defRPr>
                <a:solidFill>
                  <a:srgbClr val="1D4B8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8"/>
          <p:cNvSpPr>
            <a:spLocks noGrp="1"/>
          </p:cNvSpPr>
          <p:nvPr>
            <p:ph type="pic" idx="2"/>
          </p:nvPr>
        </p:nvSpPr>
        <p:spPr>
          <a:xfrm>
            <a:off x="5862638" y="331788"/>
            <a:ext cx="5257800" cy="5376862"/>
          </a:xfrm>
          <a:prstGeom prst="rect">
            <a:avLst/>
          </a:prstGeom>
          <a:noFill/>
          <a:ln>
            <a:noFill/>
          </a:ln>
        </p:spPr>
      </p:sp>
      <p:pic>
        <p:nvPicPr>
          <p:cNvPr id="147" name="Google Shape;147;p48"/>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Diapositiva de título e imagen">
  <p:cSld name="1_Diapositiva de título e imagen">
    <p:spTree>
      <p:nvGrpSpPr>
        <p:cNvPr id="1" name="Shape 148"/>
        <p:cNvGrpSpPr/>
        <p:nvPr/>
      </p:nvGrpSpPr>
      <p:grpSpPr>
        <a:xfrm>
          <a:off x="0" y="0"/>
          <a:ext cx="0" cy="0"/>
          <a:chOff x="0" y="0"/>
          <a:chExt cx="0" cy="0"/>
        </a:xfrm>
      </p:grpSpPr>
      <p:sp>
        <p:nvSpPr>
          <p:cNvPr id="149" name="Google Shape;149;p49"/>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50" name="Google Shape;150;p49"/>
          <p:cNvSpPr txBox="1">
            <a:spLocks noGrp="1"/>
          </p:cNvSpPr>
          <p:nvPr>
            <p:ph type="ctrTitle"/>
          </p:nvPr>
        </p:nvSpPr>
        <p:spPr>
          <a:xfrm>
            <a:off x="381000" y="331251"/>
            <a:ext cx="9150178" cy="1233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D4B89"/>
              </a:buClr>
              <a:buSzPts val="3600"/>
              <a:buFont typeface="Roboto"/>
              <a:buNone/>
              <a:defRPr sz="3600">
                <a:solidFill>
                  <a:srgbClr val="1D4B89"/>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154" name="Google Shape;154;p49"/>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55" name="Google Shape;155;p49"/>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56" name="Google Shape;156;p49"/>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157" name="Google Shape;157;p49"/>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158" name="Google Shape;158;p49"/>
          <p:cNvSpPr>
            <a:spLocks noGrp="1"/>
          </p:cNvSpPr>
          <p:nvPr>
            <p:ph type="pic" idx="2"/>
          </p:nvPr>
        </p:nvSpPr>
        <p:spPr>
          <a:xfrm>
            <a:off x="2152135" y="1729888"/>
            <a:ext cx="7379043" cy="3836316"/>
          </a:xfrm>
          <a:prstGeom prst="rect">
            <a:avLst/>
          </a:prstGeom>
          <a:noFill/>
          <a:ln>
            <a:noFill/>
          </a:ln>
        </p:spPr>
      </p:sp>
      <p:pic>
        <p:nvPicPr>
          <p:cNvPr id="159" name="Google Shape;159;p49"/>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Diapositiva de imagen">
  <p:cSld name="1_Diapositiva de imagen">
    <p:spTree>
      <p:nvGrpSpPr>
        <p:cNvPr id="1" name="Shape 160"/>
        <p:cNvGrpSpPr/>
        <p:nvPr/>
      </p:nvGrpSpPr>
      <p:grpSpPr>
        <a:xfrm>
          <a:off x="0" y="0"/>
          <a:ext cx="0" cy="0"/>
          <a:chOff x="0" y="0"/>
          <a:chExt cx="0" cy="0"/>
        </a:xfrm>
      </p:grpSpPr>
      <p:sp>
        <p:nvSpPr>
          <p:cNvPr id="161" name="Google Shape;161;p50"/>
          <p:cNvSpPr/>
          <p:nvPr/>
        </p:nvSpPr>
        <p:spPr>
          <a:xfrm>
            <a:off x="0" y="5890054"/>
            <a:ext cx="2520778" cy="967945"/>
          </a:xfrm>
          <a:prstGeom prst="round1Rect">
            <a:avLst>
              <a:gd name="adj" fmla="val 46871"/>
            </a:avLst>
          </a:prstGeom>
          <a:solidFill>
            <a:srgbClr val="1D4B8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62" name="Google Shape;16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
        <p:nvSpPr>
          <p:cNvPr id="165" name="Google Shape;165;p50"/>
          <p:cNvSpPr/>
          <p:nvPr/>
        </p:nvSpPr>
        <p:spPr>
          <a:xfrm>
            <a:off x="12131733" y="0"/>
            <a:ext cx="60267" cy="6858000"/>
          </a:xfrm>
          <a:prstGeom prst="rect">
            <a:avLst/>
          </a:prstGeom>
          <a:solidFill>
            <a:srgbClr val="F8BD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66" name="Google Shape;166;p50"/>
          <p:cNvSpPr/>
          <p:nvPr/>
        </p:nvSpPr>
        <p:spPr>
          <a:xfrm>
            <a:off x="12071466" y="0"/>
            <a:ext cx="60267" cy="6858000"/>
          </a:xfrm>
          <a:prstGeom prst="rect">
            <a:avLst/>
          </a:prstGeom>
          <a:solidFill>
            <a:srgbClr val="E66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67" name="Google Shape;167;p50"/>
          <p:cNvPicPr preferRelativeResize="0"/>
          <p:nvPr/>
        </p:nvPicPr>
        <p:blipFill rotWithShape="1">
          <a:blip r:embed="rId2">
            <a:alphaModFix/>
          </a:blip>
          <a:srcRect/>
          <a:stretch/>
        </p:blipFill>
        <p:spPr>
          <a:xfrm>
            <a:off x="8912798" y="6049205"/>
            <a:ext cx="2938305" cy="651686"/>
          </a:xfrm>
          <a:prstGeom prst="rect">
            <a:avLst/>
          </a:prstGeom>
          <a:noFill/>
          <a:ln>
            <a:noFill/>
          </a:ln>
        </p:spPr>
      </p:pic>
      <p:pic>
        <p:nvPicPr>
          <p:cNvPr id="168" name="Google Shape;168;p50"/>
          <p:cNvPicPr preferRelativeResize="0"/>
          <p:nvPr/>
        </p:nvPicPr>
        <p:blipFill rotWithShape="1">
          <a:blip r:embed="rId3">
            <a:alphaModFix/>
          </a:blip>
          <a:srcRect/>
          <a:stretch/>
        </p:blipFill>
        <p:spPr>
          <a:xfrm>
            <a:off x="381000" y="6028285"/>
            <a:ext cx="489843" cy="673142"/>
          </a:xfrm>
          <a:prstGeom prst="rect">
            <a:avLst/>
          </a:prstGeom>
          <a:noFill/>
          <a:ln>
            <a:noFill/>
          </a:ln>
        </p:spPr>
      </p:pic>
      <p:sp>
        <p:nvSpPr>
          <p:cNvPr id="169" name="Google Shape;169;p50"/>
          <p:cNvSpPr>
            <a:spLocks noGrp="1"/>
          </p:cNvSpPr>
          <p:nvPr>
            <p:ph type="pic" idx="2"/>
          </p:nvPr>
        </p:nvSpPr>
        <p:spPr>
          <a:xfrm>
            <a:off x="296562" y="302515"/>
            <a:ext cx="11474278" cy="5365117"/>
          </a:xfrm>
          <a:prstGeom prst="rect">
            <a:avLst/>
          </a:prstGeom>
          <a:noFill/>
          <a:ln>
            <a:noFill/>
          </a:ln>
        </p:spPr>
      </p:sp>
      <p:pic>
        <p:nvPicPr>
          <p:cNvPr id="170" name="Google Shape;170;p50"/>
          <p:cNvPicPr preferRelativeResize="0"/>
          <p:nvPr/>
        </p:nvPicPr>
        <p:blipFill rotWithShape="1">
          <a:blip r:embed="rId4">
            <a:alphaModFix/>
          </a:blip>
          <a:srcRect/>
          <a:stretch/>
        </p:blipFill>
        <p:spPr>
          <a:xfrm>
            <a:off x="1087396" y="5982322"/>
            <a:ext cx="733809" cy="73380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9pPr>
          </a:lstStyle>
          <a:p>
            <a:endParaRPr/>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a:ea typeface="Roboto"/>
                <a:cs typeface="Roboto"/>
                <a:sym typeface="Roboto"/>
              </a:defRPr>
            </a:lvl9pPr>
          </a:lstStyle>
          <a:p>
            <a:endParaRPr/>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searchgate.net/profile/David-Raitzer-2" TargetMode="External"/><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0433A3-D70F-F824-5656-E4DC54906480}"/>
              </a:ext>
            </a:extLst>
          </p:cNvPr>
          <p:cNvSpPr>
            <a:spLocks noGrp="1"/>
          </p:cNvSpPr>
          <p:nvPr>
            <p:ph type="ctrTitle"/>
          </p:nvPr>
        </p:nvSpPr>
        <p:spPr>
          <a:xfrm>
            <a:off x="965737" y="2485704"/>
            <a:ext cx="7740071" cy="1470811"/>
          </a:xfrm>
        </p:spPr>
        <p:txBody>
          <a:bodyPr>
            <a:normAutofit fontScale="90000"/>
          </a:bodyPr>
          <a:lstStyle/>
          <a:p>
            <a:r>
              <a:rPr lang="en-CO" sz="3200" b="1" kern="100" dirty="0">
                <a:effectLst/>
                <a:latin typeface="Tahoma" panose="020B0604030504040204" pitchFamily="34" charset="0"/>
                <a:ea typeface="Tahoma" panose="020B0604030504040204" pitchFamily="34" charset="0"/>
                <a:cs typeface="Tahoma" panose="020B0604030504040204" pitchFamily="34" charset="0"/>
              </a:rPr>
              <a:t>Construcción de referentes metodológicos para la evaluación de impacto del perfil de egreso en programas de América Latina </a:t>
            </a:r>
            <a:endParaRPr lang="es-CO" sz="3200" dirty="0"/>
          </a:p>
        </p:txBody>
      </p:sp>
      <p:sp>
        <p:nvSpPr>
          <p:cNvPr id="3" name="Subtítulo 2">
            <a:extLst>
              <a:ext uri="{FF2B5EF4-FFF2-40B4-BE49-F238E27FC236}">
                <a16:creationId xmlns:a16="http://schemas.microsoft.com/office/drawing/2014/main" id="{176CDE8D-D2C4-E0EE-5863-03C703D856A1}"/>
              </a:ext>
            </a:extLst>
          </p:cNvPr>
          <p:cNvSpPr>
            <a:spLocks noGrp="1"/>
          </p:cNvSpPr>
          <p:nvPr>
            <p:ph type="subTitle" idx="1"/>
          </p:nvPr>
        </p:nvSpPr>
        <p:spPr>
          <a:xfrm>
            <a:off x="965736" y="4997582"/>
            <a:ext cx="7740072" cy="415781"/>
          </a:xfrm>
        </p:spPr>
        <p:txBody>
          <a:bodyPr>
            <a:normAutofit fontScale="70000" lnSpcReduction="20000"/>
          </a:bodyPr>
          <a:lstStyle/>
          <a:p>
            <a:r>
              <a:rPr lang="en-CO" dirty="0">
                <a:latin typeface="Tahoma" panose="020B0604030504040204" pitchFamily="34" charset="0"/>
                <a:ea typeface="Tahoma" panose="020B0604030504040204" pitchFamily="34" charset="0"/>
                <a:cs typeface="Tahoma" panose="020B0604030504040204" pitchFamily="34" charset="0"/>
              </a:rPr>
              <a:t>Septiembre  de 2024</a:t>
            </a:r>
          </a:p>
          <a:p>
            <a:endParaRPr lang="es-CO" dirty="0"/>
          </a:p>
        </p:txBody>
      </p:sp>
      <p:pic>
        <p:nvPicPr>
          <p:cNvPr id="7" name="Picture 6">
            <a:extLst>
              <a:ext uri="{FF2B5EF4-FFF2-40B4-BE49-F238E27FC236}">
                <a16:creationId xmlns:a16="http://schemas.microsoft.com/office/drawing/2014/main" id="{8AAAB8BB-556C-B9F3-036D-947B3AEF1DEC}"/>
              </a:ext>
            </a:extLst>
          </p:cNvPr>
          <p:cNvPicPr>
            <a:picLocks noChangeAspect="1"/>
          </p:cNvPicPr>
          <p:nvPr/>
        </p:nvPicPr>
        <p:blipFill>
          <a:blip r:embed="rId2"/>
          <a:stretch>
            <a:fillRect/>
          </a:stretch>
        </p:blipFill>
        <p:spPr>
          <a:xfrm>
            <a:off x="0" y="-50452"/>
            <a:ext cx="12192000" cy="6958904"/>
          </a:xfrm>
          <a:prstGeom prst="rect">
            <a:avLst/>
          </a:prstGeom>
        </p:spPr>
      </p:pic>
    </p:spTree>
    <p:extLst>
      <p:ext uri="{BB962C8B-B14F-4D97-AF65-F5344CB8AC3E}">
        <p14:creationId xmlns:p14="http://schemas.microsoft.com/office/powerpoint/2010/main" val="1363042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62CAC7-DD80-D981-6006-7E845CFAED1A}"/>
              </a:ext>
            </a:extLst>
          </p:cNvPr>
          <p:cNvSpPr>
            <a:spLocks noGrp="1"/>
          </p:cNvSpPr>
          <p:nvPr>
            <p:ph type="ctrTitle"/>
          </p:nvPr>
        </p:nvSpPr>
        <p:spPr>
          <a:xfrm>
            <a:off x="381000" y="331251"/>
            <a:ext cx="11477625" cy="1233938"/>
          </a:xfrm>
        </p:spPr>
        <p:txBody>
          <a:bodyPr/>
          <a:lstStyle/>
          <a:p>
            <a:r>
              <a:rPr lang="es-CO" b="1" dirty="0"/>
              <a:t>Resultados</a:t>
            </a:r>
            <a:r>
              <a:rPr lang="es-CO" sz="3600" b="1" dirty="0"/>
              <a:t> del índice de evaluación de impacto de los egresados</a:t>
            </a:r>
            <a:endParaRPr lang="en-CO" dirty="0"/>
          </a:p>
        </p:txBody>
      </p:sp>
      <p:sp>
        <p:nvSpPr>
          <p:cNvPr id="3" name="Text Placeholder 2">
            <a:extLst>
              <a:ext uri="{FF2B5EF4-FFF2-40B4-BE49-F238E27FC236}">
                <a16:creationId xmlns:a16="http://schemas.microsoft.com/office/drawing/2014/main" id="{60721990-ED24-EE26-1E63-ABDCF903D100}"/>
              </a:ext>
            </a:extLst>
          </p:cNvPr>
          <p:cNvSpPr>
            <a:spLocks noGrp="1"/>
          </p:cNvSpPr>
          <p:nvPr>
            <p:ph type="body" idx="1"/>
          </p:nvPr>
        </p:nvSpPr>
        <p:spPr>
          <a:xfrm>
            <a:off x="2181726" y="1670546"/>
            <a:ext cx="9432758" cy="3567809"/>
          </a:xfrm>
        </p:spPr>
        <p:txBody>
          <a:bodyPr>
            <a:noAutofit/>
          </a:bodyPr>
          <a:lstStyle/>
          <a:p>
            <a:pPr algn="just"/>
            <a:r>
              <a:rPr lang="en-CO" sz="1400" dirty="0">
                <a:solidFill>
                  <a:schemeClr val="tx2">
                    <a:lumMod val="10000"/>
                  </a:schemeClr>
                </a:solidFill>
                <a:effectLst/>
                <a:latin typeface="Tahoma" panose="020B0604030504040204" pitchFamily="34" charset="0"/>
                <a:ea typeface="Tahoma" panose="020B0604030504040204" pitchFamily="34" charset="0"/>
              </a:rPr>
              <a:t>De la proporción de graduados que incrementó su estrato socioeconómico, el 9,8% tienen un mayor nivel de movilidad social en razón a que su hogar de origen estaba compuesto por al menos uno de los padres y un número superior tres hijos. Esto sugiere mejoras en la acumulación de riqueza y condiciones de calidad de la vivienda</a:t>
            </a:r>
          </a:p>
          <a:p>
            <a:pPr algn="just"/>
            <a:r>
              <a:rPr lang="en-CO" sz="1400" dirty="0">
                <a:solidFill>
                  <a:schemeClr val="tx2">
                    <a:lumMod val="10000"/>
                  </a:schemeClr>
                </a:solidFill>
                <a:effectLst/>
                <a:latin typeface="Tahoma" panose="020B0604030504040204" pitchFamily="34" charset="0"/>
                <a:ea typeface="Tahoma" panose="020B0604030504040204" pitchFamily="34" charset="0"/>
              </a:rPr>
              <a:t>Así mismo, cerca del 29% de los graduados informa tener un nivel educativo superior al obtenido </a:t>
            </a:r>
            <a:r>
              <a:rPr lang="en-CO" sz="1400" dirty="0">
                <a:solidFill>
                  <a:schemeClr val="tx2">
                    <a:lumMod val="10000"/>
                  </a:schemeClr>
                </a:solidFill>
                <a:latin typeface="Tahoma" panose="020B0604030504040204" pitchFamily="34" charset="0"/>
                <a:ea typeface="Tahoma" panose="020B0604030504040204" pitchFamily="34" charset="0"/>
              </a:rPr>
              <a:t>durante sutiempo en la  universidad</a:t>
            </a:r>
            <a:r>
              <a:rPr lang="en-CO" sz="1400" dirty="0">
                <a:solidFill>
                  <a:schemeClr val="tx2">
                    <a:lumMod val="10000"/>
                  </a:schemeClr>
                </a:solidFill>
                <a:effectLst/>
                <a:latin typeface="Tahoma" panose="020B0604030504040204" pitchFamily="34" charset="0"/>
                <a:ea typeface="Tahoma" panose="020B0604030504040204" pitchFamily="34" charset="0"/>
              </a:rPr>
              <a:t>. De estos, el 7,63% evidenció un mayor nivel de movilidad social en razón a que su hogar de origen estaba compuesto por al menos uno de los padres y un número superior a tres hijos.</a:t>
            </a:r>
            <a:endParaRPr lang="en-CO" sz="1400" dirty="0">
              <a:solidFill>
                <a:schemeClr val="tx2">
                  <a:lumMod val="10000"/>
                </a:schemeClr>
              </a:solidFill>
              <a:latin typeface="Tahoma" panose="020B0604030504040204" pitchFamily="34" charset="0"/>
              <a:ea typeface="Tahoma" panose="020B0604030504040204" pitchFamily="34" charset="0"/>
            </a:endParaRPr>
          </a:p>
          <a:p>
            <a:pPr marL="50800" indent="0" algn="just">
              <a:buNone/>
            </a:pPr>
            <a:endParaRPr lang="en-CO" sz="1400" dirty="0">
              <a:solidFill>
                <a:schemeClr val="tx2">
                  <a:lumMod val="10000"/>
                </a:schemeClr>
              </a:solidFill>
              <a:effectLst/>
              <a:latin typeface="Times New Roman" panose="02020603050405020304" pitchFamily="18" charset="0"/>
              <a:ea typeface="Times New Roman" panose="02020603050405020304" pitchFamily="18" charset="0"/>
            </a:endParaRPr>
          </a:p>
          <a:p>
            <a:pPr algn="just"/>
            <a:r>
              <a:rPr lang="en-CO" sz="1400" dirty="0">
                <a:solidFill>
                  <a:schemeClr val="tx2">
                    <a:lumMod val="10000"/>
                  </a:schemeClr>
                </a:solidFill>
                <a:latin typeface="Tahoma" panose="020B0604030504040204" pitchFamily="34" charset="0"/>
                <a:ea typeface="Tahoma" panose="020B0604030504040204" pitchFamily="34" charset="0"/>
              </a:rPr>
              <a:t>El 67% de los graduados experimenta</a:t>
            </a:r>
            <a:r>
              <a:rPr lang="es-ES_tradnl" sz="1400" dirty="0">
                <a:solidFill>
                  <a:schemeClr val="tx2">
                    <a:lumMod val="10000"/>
                  </a:schemeClr>
                </a:solidFill>
                <a:latin typeface="Tahoma" panose="020B0604030504040204" pitchFamily="34" charset="0"/>
                <a:ea typeface="Tahoma" panose="020B0604030504040204" pitchFamily="34" charset="0"/>
              </a:rPr>
              <a:t>ron</a:t>
            </a:r>
            <a:r>
              <a:rPr lang="en-CO" sz="1400" dirty="0">
                <a:solidFill>
                  <a:schemeClr val="tx2">
                    <a:lumMod val="10000"/>
                  </a:schemeClr>
                </a:solidFill>
                <a:latin typeface="Tahoma" panose="020B0604030504040204" pitchFamily="34" charset="0"/>
                <a:ea typeface="Tahoma" panose="020B0604030504040204" pitchFamily="34" charset="0"/>
              </a:rPr>
              <a:t> un aumento en sus ingresos, y el 43% asume roles como proveedor económico principal. Esto indica una correlación positiva entre la educación universitaria y la movilidad económica, contribuyendo a la mejora de las condiciones financieras de los graduados. Igualmente, se evidenció que la mayoría de los padres tiene </a:t>
            </a:r>
            <a:r>
              <a:rPr lang="es-ES_tradnl" sz="1400" dirty="0">
                <a:solidFill>
                  <a:schemeClr val="tx2">
                    <a:lumMod val="10000"/>
                  </a:schemeClr>
                </a:solidFill>
                <a:latin typeface="Tahoma" panose="020B0604030504040204" pitchFamily="34" charset="0"/>
                <a:ea typeface="Tahoma" panose="020B0604030504040204" pitchFamily="34" charset="0"/>
              </a:rPr>
              <a:t>como nivel máximo de formación </a:t>
            </a:r>
            <a:r>
              <a:rPr lang="en-CO" sz="1400" dirty="0">
                <a:solidFill>
                  <a:schemeClr val="tx2">
                    <a:lumMod val="10000"/>
                  </a:schemeClr>
                </a:solidFill>
                <a:latin typeface="Tahoma" panose="020B0604030504040204" pitchFamily="34" charset="0"/>
                <a:ea typeface="Tahoma" panose="020B0604030504040204" pitchFamily="34" charset="0"/>
              </a:rPr>
              <a:t>educación secundaria, lo cual destaca tanto la movilidad educativa de los graduados, así como la incidencia de la formación en la superación de las limitaciones socioeconómicas asociadas con el nivel educativo de los padres</a:t>
            </a:r>
            <a:r>
              <a:rPr lang="en-CO" sz="1400" dirty="0">
                <a:effectLst/>
                <a:latin typeface="Tahoma" panose="020B0604030504040204" pitchFamily="34" charset="0"/>
                <a:ea typeface="Tahoma" panose="020B0604030504040204" pitchFamily="34" charset="0"/>
              </a:rPr>
              <a:t>.</a:t>
            </a:r>
            <a:r>
              <a:rPr lang="en-CO" sz="1400" dirty="0">
                <a:solidFill>
                  <a:schemeClr val="tx2">
                    <a:lumMod val="10000"/>
                  </a:schemeClr>
                </a:solidFill>
                <a:effectLst/>
                <a:latin typeface="Tahoma" panose="020B0604030504040204" pitchFamily="34" charset="0"/>
                <a:ea typeface="Tahoma" panose="020B0604030504040204" pitchFamily="34" charset="0"/>
              </a:rPr>
              <a:t> </a:t>
            </a:r>
          </a:p>
          <a:p>
            <a:pPr algn="just"/>
            <a:r>
              <a:rPr lang="en-CO" sz="1400" dirty="0">
                <a:solidFill>
                  <a:schemeClr val="tx2">
                    <a:lumMod val="10000"/>
                  </a:schemeClr>
                </a:solidFill>
                <a:effectLst/>
                <a:latin typeface="Tahoma" panose="020B0604030504040204" pitchFamily="34" charset="0"/>
                <a:ea typeface="Tahoma" panose="020B0604030504040204" pitchFamily="34" charset="0"/>
              </a:rPr>
              <a:t>Frente al último componente se encontró que, un poco más del 70% de los graduados reconocen la formación recibida en UniColMayor como un factor determinante en el mejoramiento de sus condiciones de calidad de vida</a:t>
            </a:r>
            <a:r>
              <a:rPr lang="en-CO" sz="1400" dirty="0">
                <a:solidFill>
                  <a:schemeClr val="tx2">
                    <a:lumMod val="10000"/>
                  </a:schemeClr>
                </a:solidFill>
                <a:effectLst/>
              </a:rPr>
              <a:t> </a:t>
            </a:r>
            <a:endParaRPr lang="en-CO" sz="1400" dirty="0">
              <a:solidFill>
                <a:schemeClr val="tx2">
                  <a:lumMod val="10000"/>
                </a:schemeClr>
              </a:solidFill>
            </a:endParaRPr>
          </a:p>
          <a:p>
            <a:pPr algn="just"/>
            <a:endParaRPr lang="en-CO" sz="1400" dirty="0">
              <a:effectLst/>
              <a:latin typeface="Times New Roman" panose="02020603050405020304" pitchFamily="18" charset="0"/>
              <a:ea typeface="Times New Roman" panose="02020603050405020304" pitchFamily="18" charset="0"/>
            </a:endParaRPr>
          </a:p>
          <a:p>
            <a:pPr marL="50800" indent="0">
              <a:buNone/>
            </a:pPr>
            <a:endParaRPr lang="en-CO" sz="1400" dirty="0">
              <a:solidFill>
                <a:schemeClr val="tx2">
                  <a:lumMod val="10000"/>
                </a:schemeClr>
              </a:solidFill>
            </a:endParaRPr>
          </a:p>
        </p:txBody>
      </p:sp>
      <p:sp>
        <p:nvSpPr>
          <p:cNvPr id="5" name="Graphic 18">
            <a:extLst>
              <a:ext uri="{FF2B5EF4-FFF2-40B4-BE49-F238E27FC236}">
                <a16:creationId xmlns:a16="http://schemas.microsoft.com/office/drawing/2014/main" id="{C65CF459-A547-D165-2053-9AF4D2F95D57}"/>
              </a:ext>
            </a:extLst>
          </p:cNvPr>
          <p:cNvSpPr/>
          <p:nvPr/>
        </p:nvSpPr>
        <p:spPr>
          <a:xfrm>
            <a:off x="1145429" y="1670546"/>
            <a:ext cx="789226" cy="4024557"/>
          </a:xfrm>
          <a:custGeom>
            <a:avLst/>
            <a:gdLst>
              <a:gd name="connsiteX0" fmla="*/ 789089 w 789226"/>
              <a:gd name="connsiteY0" fmla="*/ 1472713 h 4024557"/>
              <a:gd name="connsiteX1" fmla="*/ 525898 w 789226"/>
              <a:gd name="connsiteY1" fmla="*/ 1100164 h 4024557"/>
              <a:gd name="connsiteX2" fmla="*/ 415185 w 789226"/>
              <a:gd name="connsiteY2" fmla="*/ 945433 h 4024557"/>
              <a:gd name="connsiteX3" fmla="*/ 415185 w 789226"/>
              <a:gd name="connsiteY3" fmla="*/ 922190 h 4024557"/>
              <a:gd name="connsiteX4" fmla="*/ 522583 w 789226"/>
              <a:gd name="connsiteY4" fmla="*/ 768788 h 4024557"/>
              <a:gd name="connsiteX5" fmla="*/ 789089 w 789226"/>
              <a:gd name="connsiteY5" fmla="*/ 382957 h 4024557"/>
              <a:gd name="connsiteX6" fmla="*/ 413196 w 789226"/>
              <a:gd name="connsiteY6" fmla="*/ 446 h 4024557"/>
              <a:gd name="connsiteX7" fmla="*/ 179 w 789226"/>
              <a:gd name="connsiteY7" fmla="*/ 394910 h 4024557"/>
              <a:gd name="connsiteX8" fmla="*/ 263370 w 789226"/>
              <a:gd name="connsiteY8" fmla="*/ 767459 h 4024557"/>
              <a:gd name="connsiteX9" fmla="*/ 374082 w 789226"/>
              <a:gd name="connsiteY9" fmla="*/ 922190 h 4024557"/>
              <a:gd name="connsiteX10" fmla="*/ 374082 w 789226"/>
              <a:gd name="connsiteY10" fmla="*/ 945433 h 4024557"/>
              <a:gd name="connsiteX11" fmla="*/ 263370 w 789226"/>
              <a:gd name="connsiteY11" fmla="*/ 1100164 h 4024557"/>
              <a:gd name="connsiteX12" fmla="*/ 179 w 789226"/>
              <a:gd name="connsiteY12" fmla="*/ 1472713 h 4024557"/>
              <a:gd name="connsiteX13" fmla="*/ 263370 w 789226"/>
              <a:gd name="connsiteY13" fmla="*/ 1845263 h 4024557"/>
              <a:gd name="connsiteX14" fmla="*/ 374082 w 789226"/>
              <a:gd name="connsiteY14" fmla="*/ 1999994 h 4024557"/>
              <a:gd name="connsiteX15" fmla="*/ 374082 w 789226"/>
              <a:gd name="connsiteY15" fmla="*/ 2023236 h 4024557"/>
              <a:gd name="connsiteX16" fmla="*/ 263370 w 789226"/>
              <a:gd name="connsiteY16" fmla="*/ 2177967 h 4024557"/>
              <a:gd name="connsiteX17" fmla="*/ 179 w 789226"/>
              <a:gd name="connsiteY17" fmla="*/ 2551181 h 4024557"/>
              <a:gd name="connsiteX18" fmla="*/ 263370 w 789226"/>
              <a:gd name="connsiteY18" fmla="*/ 2923730 h 4024557"/>
              <a:gd name="connsiteX19" fmla="*/ 374082 w 789226"/>
              <a:gd name="connsiteY19" fmla="*/ 3078461 h 4024557"/>
              <a:gd name="connsiteX20" fmla="*/ 374082 w 789226"/>
              <a:gd name="connsiteY20" fmla="*/ 3101704 h 4024557"/>
              <a:gd name="connsiteX21" fmla="*/ 266684 w 789226"/>
              <a:gd name="connsiteY21" fmla="*/ 3255106 h 4024557"/>
              <a:gd name="connsiteX22" fmla="*/ 179 w 789226"/>
              <a:gd name="connsiteY22" fmla="*/ 3640937 h 4024557"/>
              <a:gd name="connsiteX23" fmla="*/ 376071 w 789226"/>
              <a:gd name="connsiteY23" fmla="*/ 4024112 h 4024557"/>
              <a:gd name="connsiteX24" fmla="*/ 789089 w 789226"/>
              <a:gd name="connsiteY24" fmla="*/ 3629648 h 4024557"/>
              <a:gd name="connsiteX25" fmla="*/ 525898 w 789226"/>
              <a:gd name="connsiteY25" fmla="*/ 3257099 h 4024557"/>
              <a:gd name="connsiteX26" fmla="*/ 415185 w 789226"/>
              <a:gd name="connsiteY26" fmla="*/ 3102368 h 4024557"/>
              <a:gd name="connsiteX27" fmla="*/ 415185 w 789226"/>
              <a:gd name="connsiteY27" fmla="*/ 3079125 h 4024557"/>
              <a:gd name="connsiteX28" fmla="*/ 525898 w 789226"/>
              <a:gd name="connsiteY28" fmla="*/ 2924394 h 4024557"/>
              <a:gd name="connsiteX29" fmla="*/ 789089 w 789226"/>
              <a:gd name="connsiteY29" fmla="*/ 2551845 h 4024557"/>
              <a:gd name="connsiteX30" fmla="*/ 525898 w 789226"/>
              <a:gd name="connsiteY30" fmla="*/ 2179295 h 4024557"/>
              <a:gd name="connsiteX31" fmla="*/ 415185 w 789226"/>
              <a:gd name="connsiteY31" fmla="*/ 2024564 h 4024557"/>
              <a:gd name="connsiteX32" fmla="*/ 415185 w 789226"/>
              <a:gd name="connsiteY32" fmla="*/ 2001322 h 4024557"/>
              <a:gd name="connsiteX33" fmla="*/ 525898 w 789226"/>
              <a:gd name="connsiteY33" fmla="*/ 1846591 h 4024557"/>
              <a:gd name="connsiteX34" fmla="*/ 789089 w 789226"/>
              <a:gd name="connsiteY34" fmla="*/ 1472713 h 40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9226" h="4024557">
                <a:moveTo>
                  <a:pt x="789089" y="1472713"/>
                </a:moveTo>
                <a:cubicBezTo>
                  <a:pt x="789089" y="1300716"/>
                  <a:pt x="679039" y="1153954"/>
                  <a:pt x="525898" y="1100164"/>
                </a:cubicBezTo>
                <a:cubicBezTo>
                  <a:pt x="460266" y="1076921"/>
                  <a:pt x="415185" y="1015826"/>
                  <a:pt x="415185" y="945433"/>
                </a:cubicBezTo>
                <a:lnTo>
                  <a:pt x="415185" y="922190"/>
                </a:lnTo>
                <a:cubicBezTo>
                  <a:pt x="415185" y="853790"/>
                  <a:pt x="457614" y="790702"/>
                  <a:pt x="522583" y="768788"/>
                </a:cubicBezTo>
                <a:cubicBezTo>
                  <a:pt x="681028" y="714333"/>
                  <a:pt x="793729" y="561594"/>
                  <a:pt x="789089" y="382957"/>
                </a:cubicBezTo>
                <a:cubicBezTo>
                  <a:pt x="783122" y="177756"/>
                  <a:pt x="618048" y="9743"/>
                  <a:pt x="413196" y="446"/>
                </a:cubicBezTo>
                <a:cubicBezTo>
                  <a:pt x="187130" y="-10179"/>
                  <a:pt x="179" y="170451"/>
                  <a:pt x="179" y="394910"/>
                </a:cubicBezTo>
                <a:cubicBezTo>
                  <a:pt x="179" y="566907"/>
                  <a:pt x="110228" y="713669"/>
                  <a:pt x="263370" y="767459"/>
                </a:cubicBezTo>
                <a:cubicBezTo>
                  <a:pt x="329002" y="790702"/>
                  <a:pt x="374082" y="851798"/>
                  <a:pt x="374082" y="922190"/>
                </a:cubicBezTo>
                <a:lnTo>
                  <a:pt x="374082" y="945433"/>
                </a:lnTo>
                <a:cubicBezTo>
                  <a:pt x="374082" y="1015161"/>
                  <a:pt x="329002" y="1076921"/>
                  <a:pt x="263370" y="1100164"/>
                </a:cubicBezTo>
                <a:cubicBezTo>
                  <a:pt x="110228" y="1154618"/>
                  <a:pt x="179" y="1300716"/>
                  <a:pt x="179" y="1472713"/>
                </a:cubicBezTo>
                <a:cubicBezTo>
                  <a:pt x="179" y="1644710"/>
                  <a:pt x="110228" y="1791472"/>
                  <a:pt x="263370" y="1845263"/>
                </a:cubicBezTo>
                <a:cubicBezTo>
                  <a:pt x="329002" y="1868505"/>
                  <a:pt x="374082" y="1929601"/>
                  <a:pt x="374082" y="1999994"/>
                </a:cubicBezTo>
                <a:lnTo>
                  <a:pt x="374082" y="2023236"/>
                </a:lnTo>
                <a:cubicBezTo>
                  <a:pt x="374082" y="2092965"/>
                  <a:pt x="329002" y="2154724"/>
                  <a:pt x="263370" y="2177967"/>
                </a:cubicBezTo>
                <a:cubicBezTo>
                  <a:pt x="110228" y="2232422"/>
                  <a:pt x="179" y="2378520"/>
                  <a:pt x="179" y="2551181"/>
                </a:cubicBezTo>
                <a:cubicBezTo>
                  <a:pt x="179" y="2723178"/>
                  <a:pt x="110228" y="2869940"/>
                  <a:pt x="263370" y="2923730"/>
                </a:cubicBezTo>
                <a:cubicBezTo>
                  <a:pt x="329002" y="2946973"/>
                  <a:pt x="374082" y="3008068"/>
                  <a:pt x="374082" y="3078461"/>
                </a:cubicBezTo>
                <a:lnTo>
                  <a:pt x="374082" y="3101704"/>
                </a:lnTo>
                <a:cubicBezTo>
                  <a:pt x="374082" y="3170104"/>
                  <a:pt x="331653" y="3233192"/>
                  <a:pt x="266684" y="3255106"/>
                </a:cubicBezTo>
                <a:cubicBezTo>
                  <a:pt x="108239" y="3309561"/>
                  <a:pt x="-5125" y="3462300"/>
                  <a:pt x="179" y="3640937"/>
                </a:cubicBezTo>
                <a:cubicBezTo>
                  <a:pt x="6145" y="3846138"/>
                  <a:pt x="171220" y="4014151"/>
                  <a:pt x="376071" y="4024112"/>
                </a:cubicBezTo>
                <a:cubicBezTo>
                  <a:pt x="602137" y="4034737"/>
                  <a:pt x="789089" y="3854107"/>
                  <a:pt x="789089" y="3629648"/>
                </a:cubicBezTo>
                <a:cubicBezTo>
                  <a:pt x="789089" y="3457651"/>
                  <a:pt x="679039" y="3310889"/>
                  <a:pt x="525898" y="3257099"/>
                </a:cubicBezTo>
                <a:cubicBezTo>
                  <a:pt x="460266" y="3233856"/>
                  <a:pt x="415185" y="3172760"/>
                  <a:pt x="415185" y="3102368"/>
                </a:cubicBezTo>
                <a:lnTo>
                  <a:pt x="415185" y="3079125"/>
                </a:lnTo>
                <a:cubicBezTo>
                  <a:pt x="415185" y="3009397"/>
                  <a:pt x="460266" y="2947637"/>
                  <a:pt x="525898" y="2924394"/>
                </a:cubicBezTo>
                <a:cubicBezTo>
                  <a:pt x="679039" y="2869940"/>
                  <a:pt x="789089" y="2723842"/>
                  <a:pt x="789089" y="2551845"/>
                </a:cubicBezTo>
                <a:cubicBezTo>
                  <a:pt x="789089" y="2379848"/>
                  <a:pt x="679039" y="2233086"/>
                  <a:pt x="525898" y="2179295"/>
                </a:cubicBezTo>
                <a:cubicBezTo>
                  <a:pt x="460266" y="2156053"/>
                  <a:pt x="415185" y="2094957"/>
                  <a:pt x="415185" y="2024564"/>
                </a:cubicBezTo>
                <a:lnTo>
                  <a:pt x="415185" y="2001322"/>
                </a:lnTo>
                <a:cubicBezTo>
                  <a:pt x="415185" y="1931593"/>
                  <a:pt x="460266" y="1869834"/>
                  <a:pt x="525898" y="1846591"/>
                </a:cubicBezTo>
                <a:cubicBezTo>
                  <a:pt x="679702" y="1791472"/>
                  <a:pt x="789089" y="1645374"/>
                  <a:pt x="789089" y="1472713"/>
                </a:cubicBezTo>
                <a:close/>
              </a:path>
            </a:pathLst>
          </a:custGeom>
          <a:solidFill>
            <a:schemeClr val="accent4">
              <a:lumMod val="50000"/>
            </a:schemeClr>
          </a:solidFill>
          <a:ln w="6563" cap="flat">
            <a:noFill/>
            <a:prstDash val="solid"/>
            <a:miter/>
          </a:ln>
        </p:spPr>
        <p:txBody>
          <a:bodyPr rtlCol="0" anchor="ctr"/>
          <a:lstStyle/>
          <a:p>
            <a:endParaRPr lang="pt-BR"/>
          </a:p>
        </p:txBody>
      </p:sp>
      <p:sp>
        <p:nvSpPr>
          <p:cNvPr id="6" name="TextBox 5">
            <a:extLst>
              <a:ext uri="{FF2B5EF4-FFF2-40B4-BE49-F238E27FC236}">
                <a16:creationId xmlns:a16="http://schemas.microsoft.com/office/drawing/2014/main" id="{B4495E5D-B2D5-52B1-3171-9F6E11821282}"/>
              </a:ext>
            </a:extLst>
          </p:cNvPr>
          <p:cNvSpPr txBox="1"/>
          <p:nvPr/>
        </p:nvSpPr>
        <p:spPr>
          <a:xfrm>
            <a:off x="1265585" y="1838387"/>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12</a:t>
            </a:r>
          </a:p>
        </p:txBody>
      </p:sp>
      <p:sp>
        <p:nvSpPr>
          <p:cNvPr id="7" name="TextBox 6">
            <a:extLst>
              <a:ext uri="{FF2B5EF4-FFF2-40B4-BE49-F238E27FC236}">
                <a16:creationId xmlns:a16="http://schemas.microsoft.com/office/drawing/2014/main" id="{F2FD2A0A-F309-CA37-B500-F895733780F6}"/>
              </a:ext>
            </a:extLst>
          </p:cNvPr>
          <p:cNvSpPr txBox="1"/>
          <p:nvPr/>
        </p:nvSpPr>
        <p:spPr>
          <a:xfrm>
            <a:off x="1265585" y="2915625"/>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13</a:t>
            </a:r>
          </a:p>
        </p:txBody>
      </p:sp>
      <p:sp>
        <p:nvSpPr>
          <p:cNvPr id="8" name="TextBox 7">
            <a:extLst>
              <a:ext uri="{FF2B5EF4-FFF2-40B4-BE49-F238E27FC236}">
                <a16:creationId xmlns:a16="http://schemas.microsoft.com/office/drawing/2014/main" id="{C4BCB0AA-0CEA-8B2F-0B19-E8136A199014}"/>
              </a:ext>
            </a:extLst>
          </p:cNvPr>
          <p:cNvSpPr txBox="1"/>
          <p:nvPr/>
        </p:nvSpPr>
        <p:spPr>
          <a:xfrm>
            <a:off x="1265585" y="3992863"/>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14</a:t>
            </a:r>
          </a:p>
        </p:txBody>
      </p:sp>
      <p:sp>
        <p:nvSpPr>
          <p:cNvPr id="9" name="TextBox 8">
            <a:extLst>
              <a:ext uri="{FF2B5EF4-FFF2-40B4-BE49-F238E27FC236}">
                <a16:creationId xmlns:a16="http://schemas.microsoft.com/office/drawing/2014/main" id="{1616F212-66E4-E2E0-DAE3-DB282F785703}"/>
              </a:ext>
            </a:extLst>
          </p:cNvPr>
          <p:cNvSpPr txBox="1"/>
          <p:nvPr/>
        </p:nvSpPr>
        <p:spPr>
          <a:xfrm>
            <a:off x="1265585" y="5044646"/>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15</a:t>
            </a:r>
          </a:p>
        </p:txBody>
      </p:sp>
    </p:spTree>
    <p:extLst>
      <p:ext uri="{BB962C8B-B14F-4D97-AF65-F5344CB8AC3E}">
        <p14:creationId xmlns:p14="http://schemas.microsoft.com/office/powerpoint/2010/main" val="32530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0433A3-D70F-F824-5656-E4DC54906480}"/>
              </a:ext>
            </a:extLst>
          </p:cNvPr>
          <p:cNvSpPr>
            <a:spLocks noGrp="1"/>
          </p:cNvSpPr>
          <p:nvPr>
            <p:ph type="ctrTitle"/>
          </p:nvPr>
        </p:nvSpPr>
        <p:spPr>
          <a:xfrm>
            <a:off x="965737" y="2485704"/>
            <a:ext cx="7740071" cy="1470811"/>
          </a:xfrm>
        </p:spPr>
        <p:txBody>
          <a:bodyPr>
            <a:normAutofit fontScale="90000"/>
          </a:bodyPr>
          <a:lstStyle/>
          <a:p>
            <a:r>
              <a:rPr lang="en-CO" sz="3200" b="1" kern="100" dirty="0">
                <a:effectLst/>
                <a:latin typeface="Tahoma" panose="020B0604030504040204" pitchFamily="34" charset="0"/>
                <a:ea typeface="Tahoma" panose="020B0604030504040204" pitchFamily="34" charset="0"/>
                <a:cs typeface="Tahoma" panose="020B0604030504040204" pitchFamily="34" charset="0"/>
              </a:rPr>
              <a:t>Construcción de referentes metodológicos para la evaluación de impacto del perfil de egreso en programas de América Latina </a:t>
            </a:r>
            <a:endParaRPr lang="es-CO" sz="3200" dirty="0"/>
          </a:p>
        </p:txBody>
      </p:sp>
      <p:sp>
        <p:nvSpPr>
          <p:cNvPr id="3" name="Subtítulo 2">
            <a:extLst>
              <a:ext uri="{FF2B5EF4-FFF2-40B4-BE49-F238E27FC236}">
                <a16:creationId xmlns:a16="http://schemas.microsoft.com/office/drawing/2014/main" id="{176CDE8D-D2C4-E0EE-5863-03C703D856A1}"/>
              </a:ext>
            </a:extLst>
          </p:cNvPr>
          <p:cNvSpPr>
            <a:spLocks noGrp="1"/>
          </p:cNvSpPr>
          <p:nvPr>
            <p:ph type="subTitle" idx="1"/>
          </p:nvPr>
        </p:nvSpPr>
        <p:spPr>
          <a:xfrm>
            <a:off x="965736" y="4997582"/>
            <a:ext cx="7740072" cy="415781"/>
          </a:xfrm>
        </p:spPr>
        <p:txBody>
          <a:bodyPr>
            <a:normAutofit fontScale="70000" lnSpcReduction="20000"/>
          </a:bodyPr>
          <a:lstStyle/>
          <a:p>
            <a:r>
              <a:rPr lang="en-CO" dirty="0">
                <a:latin typeface="Tahoma" panose="020B0604030504040204" pitchFamily="34" charset="0"/>
                <a:ea typeface="Tahoma" panose="020B0604030504040204" pitchFamily="34" charset="0"/>
                <a:cs typeface="Tahoma" panose="020B0604030504040204" pitchFamily="34" charset="0"/>
              </a:rPr>
              <a:t>Septiembre  de 2024</a:t>
            </a:r>
          </a:p>
          <a:p>
            <a:endParaRPr lang="es-CO" dirty="0"/>
          </a:p>
        </p:txBody>
      </p:sp>
      <p:pic>
        <p:nvPicPr>
          <p:cNvPr id="7" name="Picture 6">
            <a:extLst>
              <a:ext uri="{FF2B5EF4-FFF2-40B4-BE49-F238E27FC236}">
                <a16:creationId xmlns:a16="http://schemas.microsoft.com/office/drawing/2014/main" id="{8AAAB8BB-556C-B9F3-036D-947B3AEF1DEC}"/>
              </a:ext>
            </a:extLst>
          </p:cNvPr>
          <p:cNvPicPr>
            <a:picLocks noChangeAspect="1"/>
          </p:cNvPicPr>
          <p:nvPr/>
        </p:nvPicPr>
        <p:blipFill>
          <a:blip r:embed="rId2"/>
          <a:stretch>
            <a:fillRect/>
          </a:stretch>
        </p:blipFill>
        <p:spPr>
          <a:xfrm>
            <a:off x="0" y="-50452"/>
            <a:ext cx="12192000" cy="6958904"/>
          </a:xfrm>
          <a:prstGeom prst="rect">
            <a:avLst/>
          </a:prstGeom>
        </p:spPr>
      </p:pic>
    </p:spTree>
    <p:extLst>
      <p:ext uri="{BB962C8B-B14F-4D97-AF65-F5344CB8AC3E}">
        <p14:creationId xmlns:p14="http://schemas.microsoft.com/office/powerpoint/2010/main" val="3923700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CF4616-9D0D-1015-EFF0-4CED2AEF0E1A}"/>
              </a:ext>
            </a:extLst>
          </p:cNvPr>
          <p:cNvSpPr>
            <a:spLocks noGrp="1"/>
          </p:cNvSpPr>
          <p:nvPr>
            <p:ph type="body" idx="1"/>
          </p:nvPr>
        </p:nvSpPr>
        <p:spPr>
          <a:xfrm>
            <a:off x="6272465" y="536747"/>
            <a:ext cx="5478163" cy="3567809"/>
          </a:xfrm>
        </p:spPr>
        <p:txBody>
          <a:bodyPr/>
          <a:lstStyle/>
          <a:p>
            <a:r>
              <a:rPr lang="en-CO" dirty="0"/>
              <a:t>Segunda versión de medición del índice, con enfoque latinoamericano</a:t>
            </a:r>
          </a:p>
        </p:txBody>
      </p:sp>
      <p:pic>
        <p:nvPicPr>
          <p:cNvPr id="5" name="Picture 4">
            <a:extLst>
              <a:ext uri="{FF2B5EF4-FFF2-40B4-BE49-F238E27FC236}">
                <a16:creationId xmlns:a16="http://schemas.microsoft.com/office/drawing/2014/main" id="{477EE3EA-A835-9C07-780C-DBCDB22DE882}"/>
              </a:ext>
            </a:extLst>
          </p:cNvPr>
          <p:cNvPicPr>
            <a:picLocks noChangeAspect="1"/>
          </p:cNvPicPr>
          <p:nvPr/>
        </p:nvPicPr>
        <p:blipFill>
          <a:blip r:embed="rId2"/>
          <a:stretch>
            <a:fillRect/>
          </a:stretch>
        </p:blipFill>
        <p:spPr>
          <a:xfrm>
            <a:off x="0" y="0"/>
            <a:ext cx="5919537" cy="5842802"/>
          </a:xfrm>
          <a:prstGeom prst="rect">
            <a:avLst/>
          </a:prstGeom>
        </p:spPr>
      </p:pic>
      <p:graphicFrame>
        <p:nvGraphicFramePr>
          <p:cNvPr id="4" name="Table 3">
            <a:extLst>
              <a:ext uri="{FF2B5EF4-FFF2-40B4-BE49-F238E27FC236}">
                <a16:creationId xmlns:a16="http://schemas.microsoft.com/office/drawing/2014/main" id="{51A2DB72-8E8F-CFD5-E2F3-8FA1B2A99AE8}"/>
              </a:ext>
            </a:extLst>
          </p:cNvPr>
          <p:cNvGraphicFramePr>
            <a:graphicFrameLocks noGrp="1"/>
          </p:cNvGraphicFramePr>
          <p:nvPr>
            <p:extLst>
              <p:ext uri="{D42A27DB-BD31-4B8C-83A1-F6EECF244321}">
                <p14:modId xmlns:p14="http://schemas.microsoft.com/office/powerpoint/2010/main" val="319695330"/>
              </p:ext>
            </p:extLst>
          </p:nvPr>
        </p:nvGraphicFramePr>
        <p:xfrm>
          <a:off x="6442028" y="2320651"/>
          <a:ext cx="5308600" cy="3048000"/>
        </p:xfrm>
        <a:graphic>
          <a:graphicData uri="http://schemas.openxmlformats.org/drawingml/2006/table">
            <a:tbl>
              <a:tblPr>
                <a:tableStyleId>{AF2DC4E9-F97D-44A6-B21E-319676128C0B}</a:tableStyleId>
              </a:tblPr>
              <a:tblGrid>
                <a:gridCol w="827685">
                  <a:extLst>
                    <a:ext uri="{9D8B030D-6E8A-4147-A177-3AD203B41FA5}">
                      <a16:colId xmlns:a16="http://schemas.microsoft.com/office/drawing/2014/main" val="2990177276"/>
                    </a:ext>
                  </a:extLst>
                </a:gridCol>
                <a:gridCol w="4480915">
                  <a:extLst>
                    <a:ext uri="{9D8B030D-6E8A-4147-A177-3AD203B41FA5}">
                      <a16:colId xmlns:a16="http://schemas.microsoft.com/office/drawing/2014/main" val="3678709983"/>
                    </a:ext>
                  </a:extLst>
                </a:gridCol>
              </a:tblGrid>
              <a:tr h="203200">
                <a:tc>
                  <a:txBody>
                    <a:bodyPr/>
                    <a:lstStyle/>
                    <a:p>
                      <a:pPr algn="ctr" fontAlgn="b"/>
                      <a:r>
                        <a:rPr lang="en-US" sz="1200" b="1" u="none" strike="noStrike">
                          <a:solidFill>
                            <a:schemeClr val="tx1"/>
                          </a:solidFill>
                          <a:effectLst/>
                        </a:rPr>
                        <a:t>PAÍS</a:t>
                      </a:r>
                      <a:endParaRPr lang="en-US" sz="1200" b="1" i="0" u="none" strike="noStrike">
                        <a:solidFill>
                          <a:schemeClr val="tx1"/>
                        </a:solidFill>
                        <a:effectLst/>
                        <a:latin typeface="Tahoma" panose="020B0604030504040204" pitchFamily="34" charset="0"/>
                      </a:endParaRPr>
                    </a:p>
                  </a:txBody>
                  <a:tcPr marL="9525" marR="9525" marT="9525" marB="0" anchor="b">
                    <a:solidFill>
                      <a:schemeClr val="bg2"/>
                    </a:solidFill>
                  </a:tcPr>
                </a:tc>
                <a:tc>
                  <a:txBody>
                    <a:bodyPr/>
                    <a:lstStyle/>
                    <a:p>
                      <a:pPr algn="ctr" fontAlgn="b"/>
                      <a:r>
                        <a:rPr lang="en-US" sz="1200" b="1" u="none" strike="noStrike" dirty="0">
                          <a:solidFill>
                            <a:schemeClr val="tx1"/>
                          </a:solidFill>
                          <a:effectLst/>
                        </a:rPr>
                        <a:t>UNIVERSIDAD</a:t>
                      </a:r>
                      <a:endParaRPr lang="en-US" sz="1200" b="1" i="0" u="none" strike="noStrike" dirty="0">
                        <a:solidFill>
                          <a:schemeClr val="tx1"/>
                        </a:solidFill>
                        <a:effectLst/>
                        <a:latin typeface="Tahoma" panose="020B0604030504040204" pitchFamily="34" charset="0"/>
                      </a:endParaRPr>
                    </a:p>
                  </a:txBody>
                  <a:tcPr marL="9525" marR="9525" marT="9525" marB="0" anchor="b">
                    <a:solidFill>
                      <a:schemeClr val="bg2"/>
                    </a:solidFill>
                  </a:tcPr>
                </a:tc>
                <a:extLst>
                  <a:ext uri="{0D108BD9-81ED-4DB2-BD59-A6C34878D82A}">
                    <a16:rowId xmlns:a16="http://schemas.microsoft.com/office/drawing/2014/main" val="321072905"/>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err="1">
                          <a:effectLst/>
                        </a:rPr>
                        <a:t>Politécnico</a:t>
                      </a:r>
                      <a:r>
                        <a:rPr lang="en-US" sz="1200" u="none" strike="noStrike" dirty="0">
                          <a:effectLst/>
                        </a:rPr>
                        <a:t> </a:t>
                      </a:r>
                      <a:r>
                        <a:rPr lang="en-US" sz="1200" u="none" strike="noStrike" dirty="0" err="1">
                          <a:effectLst/>
                        </a:rPr>
                        <a:t>Colombiano</a:t>
                      </a:r>
                      <a:r>
                        <a:rPr lang="en-US" sz="1200" u="none" strike="noStrike" dirty="0">
                          <a:effectLst/>
                        </a:rPr>
                        <a:t> Jaime </a:t>
                      </a:r>
                      <a:r>
                        <a:rPr lang="en-US" sz="1200" u="none" strike="noStrike" dirty="0" err="1">
                          <a:effectLst/>
                        </a:rPr>
                        <a:t>Isaza</a:t>
                      </a:r>
                      <a:r>
                        <a:rPr lang="en-US" sz="1200" u="none" strike="noStrike" dirty="0">
                          <a:effectLst/>
                        </a:rPr>
                        <a:t> </a:t>
                      </a:r>
                      <a:r>
                        <a:rPr lang="en-US" sz="1200" u="none" strike="noStrike" dirty="0" err="1">
                          <a:effectLst/>
                        </a:rPr>
                        <a:t>Cadavid</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153909844"/>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Instituto </a:t>
                      </a:r>
                      <a:r>
                        <a:rPr lang="en-US" sz="1200" u="none" strike="noStrike" dirty="0" err="1">
                          <a:effectLst/>
                        </a:rPr>
                        <a:t>Tecnológico</a:t>
                      </a:r>
                      <a:r>
                        <a:rPr lang="en-US" sz="1200" u="none" strike="noStrike" dirty="0">
                          <a:effectLst/>
                        </a:rPr>
                        <a:t> </a:t>
                      </a:r>
                      <a:r>
                        <a:rPr lang="en-US" sz="1200" u="none" strike="noStrike" dirty="0" err="1">
                          <a:effectLst/>
                        </a:rPr>
                        <a:t>Metropolitano</a:t>
                      </a:r>
                      <a:r>
                        <a:rPr lang="en-US" sz="1200" u="none" strike="noStrike" dirty="0">
                          <a:effectLst/>
                        </a:rPr>
                        <a:t> ITM</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728563652"/>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Universidad Libre </a:t>
                      </a:r>
                      <a:r>
                        <a:rPr lang="en-US" sz="1200" u="none" strike="noStrike" dirty="0" err="1">
                          <a:effectLst/>
                        </a:rPr>
                        <a:t>Seccional</a:t>
                      </a:r>
                      <a:r>
                        <a:rPr lang="en-US" sz="1200" u="none" strike="noStrike" dirty="0">
                          <a:effectLst/>
                        </a:rPr>
                        <a:t> Cali</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3213522968"/>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Universidad Central</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1849986396"/>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Universidad Libre </a:t>
                      </a:r>
                      <a:r>
                        <a:rPr lang="en-US" sz="1200" u="none" strike="noStrike" dirty="0" err="1">
                          <a:effectLst/>
                        </a:rPr>
                        <a:t>Seccional</a:t>
                      </a:r>
                      <a:r>
                        <a:rPr lang="en-US" sz="1200" u="none" strike="noStrike" dirty="0">
                          <a:effectLst/>
                        </a:rPr>
                        <a:t> Pereira</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2193790079"/>
                  </a:ext>
                </a:extLst>
              </a:tr>
              <a:tr h="203200">
                <a:tc>
                  <a:txBody>
                    <a:bodyPr/>
                    <a:lstStyle/>
                    <a:p>
                      <a:pPr algn="l" fontAlgn="b"/>
                      <a:r>
                        <a:rPr lang="en-US" sz="1200" u="none" strike="noStrike">
                          <a:effectLst/>
                        </a:rPr>
                        <a:t>Paraguay</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Instituto Nacional de </a:t>
                      </a:r>
                      <a:r>
                        <a:rPr lang="en-US" sz="1200" u="none" strike="noStrike" dirty="0" err="1">
                          <a:effectLst/>
                        </a:rPr>
                        <a:t>Educación</a:t>
                      </a:r>
                      <a:r>
                        <a:rPr lang="en-US" sz="1200" u="none" strike="noStrike" dirty="0">
                          <a:effectLst/>
                        </a:rPr>
                        <a:t> Superior Dr. Raúl Peña (INAES)</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3025855763"/>
                  </a:ext>
                </a:extLst>
              </a:tr>
              <a:tr h="203200">
                <a:tc>
                  <a:txBody>
                    <a:bodyPr/>
                    <a:lstStyle/>
                    <a:p>
                      <a:pPr algn="l" fontAlgn="b"/>
                      <a:r>
                        <a:rPr lang="en-US" sz="1200" u="none" strike="noStrike">
                          <a:effectLst/>
                        </a:rPr>
                        <a:t>Nicaragua </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Universidad </a:t>
                      </a:r>
                      <a:r>
                        <a:rPr lang="en-US" sz="1200" u="none" strike="noStrike" dirty="0" err="1">
                          <a:effectLst/>
                        </a:rPr>
                        <a:t>Tecnológica</a:t>
                      </a:r>
                      <a:r>
                        <a:rPr lang="en-US" sz="1200" u="none" strike="noStrike" dirty="0">
                          <a:effectLst/>
                        </a:rPr>
                        <a:t> La Salle </a:t>
                      </a:r>
                      <a:endParaRPr lang="en-US" sz="1200" b="0" i="0" u="none" strike="noStrike" dirty="0">
                        <a:solidFill>
                          <a:srgbClr val="222222"/>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1755966617"/>
                  </a:ext>
                </a:extLst>
              </a:tr>
              <a:tr h="203200">
                <a:tc>
                  <a:txBody>
                    <a:bodyPr/>
                    <a:lstStyle/>
                    <a:p>
                      <a:pPr algn="l" fontAlgn="ctr"/>
                      <a:r>
                        <a:rPr lang="en-US" sz="1200" u="none" strike="noStrike">
                          <a:effectLst/>
                        </a:rPr>
                        <a:t>Perú</a:t>
                      </a:r>
                      <a:endParaRPr lang="en-US" sz="1200" b="0" i="0" u="none" strike="noStrike">
                        <a:solidFill>
                          <a:srgbClr val="000000"/>
                        </a:solidFill>
                        <a:effectLst/>
                        <a:latin typeface="Tahoma" panose="020B0604030504040204" pitchFamily="34" charset="0"/>
                      </a:endParaRPr>
                    </a:p>
                  </a:txBody>
                  <a:tcPr marL="9525" marR="9525" marT="9525" marB="0" anchor="ctr"/>
                </a:tc>
                <a:tc>
                  <a:txBody>
                    <a:bodyPr/>
                    <a:lstStyle/>
                    <a:p>
                      <a:pPr algn="l" fontAlgn="ctr"/>
                      <a:r>
                        <a:rPr lang="en-US" sz="1200" u="none" strike="noStrike">
                          <a:effectLst/>
                        </a:rPr>
                        <a:t>Universidad Nacional de San Agustin de Arequipa</a:t>
                      </a:r>
                      <a:endParaRPr lang="en-US" sz="1200" b="0" i="0" u="none" strike="noStrike">
                        <a:solidFill>
                          <a:srgbClr val="000000"/>
                        </a:solidFill>
                        <a:effectLst/>
                        <a:latin typeface="Tahoma" panose="020B0604030504040204" pitchFamily="34" charset="0"/>
                      </a:endParaRPr>
                    </a:p>
                  </a:txBody>
                  <a:tcPr marL="9525" marR="9525" marT="9525" marB="0" anchor="ctr"/>
                </a:tc>
                <a:extLst>
                  <a:ext uri="{0D108BD9-81ED-4DB2-BD59-A6C34878D82A}">
                    <a16:rowId xmlns:a16="http://schemas.microsoft.com/office/drawing/2014/main" val="62974056"/>
                  </a:ext>
                </a:extLst>
              </a:tr>
              <a:tr h="203200">
                <a:tc>
                  <a:txBody>
                    <a:bodyPr/>
                    <a:lstStyle/>
                    <a:p>
                      <a:pPr algn="l" fontAlgn="ctr"/>
                      <a:r>
                        <a:rPr lang="en-US" sz="1200" u="none" strike="noStrike">
                          <a:effectLst/>
                        </a:rPr>
                        <a:t>Panamá</a:t>
                      </a:r>
                      <a:endParaRPr lang="en-US" sz="1200" b="0" i="0" u="none" strike="noStrike">
                        <a:solidFill>
                          <a:srgbClr val="000000"/>
                        </a:solidFill>
                        <a:effectLst/>
                        <a:latin typeface="Tahoma" panose="020B0604030504040204" pitchFamily="34" charset="0"/>
                      </a:endParaRPr>
                    </a:p>
                  </a:txBody>
                  <a:tcPr marL="9525" marR="9525" marT="9525" marB="0" anchor="ctr"/>
                </a:tc>
                <a:tc>
                  <a:txBody>
                    <a:bodyPr/>
                    <a:lstStyle/>
                    <a:p>
                      <a:pPr algn="l" fontAlgn="ctr"/>
                      <a:r>
                        <a:rPr lang="en-US" sz="1200" u="none" strike="noStrike">
                          <a:effectLst/>
                        </a:rPr>
                        <a:t>Universidad Tecnológica Oteima</a:t>
                      </a:r>
                      <a:endParaRPr lang="en-US" sz="1200" b="0" i="0" u="none" strike="noStrike">
                        <a:solidFill>
                          <a:srgbClr val="000000"/>
                        </a:solidFill>
                        <a:effectLst/>
                        <a:latin typeface="Tahoma" panose="020B0604030504040204" pitchFamily="34" charset="0"/>
                      </a:endParaRPr>
                    </a:p>
                  </a:txBody>
                  <a:tcPr marL="9525" marR="9525" marT="9525" marB="0" anchor="ctr"/>
                </a:tc>
                <a:extLst>
                  <a:ext uri="{0D108BD9-81ED-4DB2-BD59-A6C34878D82A}">
                    <a16:rowId xmlns:a16="http://schemas.microsoft.com/office/drawing/2014/main" val="652067656"/>
                  </a:ext>
                </a:extLst>
              </a:tr>
              <a:tr h="203200">
                <a:tc>
                  <a:txBody>
                    <a:bodyPr/>
                    <a:lstStyle/>
                    <a:p>
                      <a:pPr algn="l" fontAlgn="b"/>
                      <a:r>
                        <a:rPr lang="en-US" sz="1200" u="none" strike="noStrike">
                          <a:effectLst/>
                        </a:rPr>
                        <a:t>Perú</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a:effectLst/>
                        </a:rPr>
                        <a:t>Universidad San Ignacio de Loyola</a:t>
                      </a:r>
                      <a:endParaRPr lang="en-US" sz="1200" b="0" i="0" u="none" strike="noStrike">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439951062"/>
                  </a:ext>
                </a:extLst>
              </a:tr>
              <a:tr h="203200">
                <a:tc>
                  <a:txBody>
                    <a:bodyPr/>
                    <a:lstStyle/>
                    <a:p>
                      <a:pPr algn="l" fontAlgn="b"/>
                      <a:r>
                        <a:rPr lang="en-US" sz="1200" u="none" strike="noStrike">
                          <a:effectLst/>
                        </a:rPr>
                        <a:t>Ecuador</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a:effectLst/>
                        </a:rPr>
                        <a:t>Universidad de Otavalo</a:t>
                      </a:r>
                      <a:endParaRPr lang="en-US" sz="1200" b="0" i="0" u="none" strike="noStrike">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868997521"/>
                  </a:ext>
                </a:extLst>
              </a:tr>
              <a:tr h="203200">
                <a:tc>
                  <a:txBody>
                    <a:bodyPr/>
                    <a:lstStyle/>
                    <a:p>
                      <a:pPr algn="l" fontAlgn="b"/>
                      <a:r>
                        <a:rPr lang="en-US" sz="1200" u="none" strike="noStrike">
                          <a:effectLst/>
                        </a:rPr>
                        <a:t>Chile</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a:effectLst/>
                        </a:rPr>
                        <a:t>Universidad de Tarapacá</a:t>
                      </a:r>
                      <a:endParaRPr lang="en-US" sz="1200" b="0" i="0" u="none" strike="noStrike">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2654917648"/>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a:effectLst/>
                        </a:rPr>
                        <a:t>Universidad de Cartagena</a:t>
                      </a:r>
                      <a:endParaRPr lang="en-US" sz="1200" b="0" i="0" u="none" strike="noStrike">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3670925802"/>
                  </a:ext>
                </a:extLst>
              </a:tr>
              <a:tr h="203200">
                <a:tc>
                  <a:txBody>
                    <a:bodyPr/>
                    <a:lstStyle/>
                    <a:p>
                      <a:pPr algn="l" fontAlgn="b"/>
                      <a:r>
                        <a:rPr lang="en-US" sz="1200" u="none" strike="noStrike">
                          <a:effectLst/>
                        </a:rPr>
                        <a:t>Colombia</a:t>
                      </a:r>
                      <a:endParaRPr lang="en-US" sz="1200" b="0" i="0" u="none" strike="noStrike">
                        <a:solidFill>
                          <a:srgbClr val="000000"/>
                        </a:solidFill>
                        <a:effectLst/>
                        <a:latin typeface="Tahoma" panose="020B0604030504040204" pitchFamily="34" charset="0"/>
                      </a:endParaRPr>
                    </a:p>
                  </a:txBody>
                  <a:tcPr marL="9525" marR="9525" marT="9525" marB="0" anchor="b"/>
                </a:tc>
                <a:tc>
                  <a:txBody>
                    <a:bodyPr/>
                    <a:lstStyle/>
                    <a:p>
                      <a:pPr algn="l" fontAlgn="b"/>
                      <a:r>
                        <a:rPr lang="en-US" sz="1200" u="none" strike="noStrike" dirty="0">
                          <a:effectLst/>
                        </a:rPr>
                        <a:t>Universidad del </a:t>
                      </a:r>
                      <a:r>
                        <a:rPr lang="en-US" sz="1200" u="none" strike="noStrike" dirty="0" err="1">
                          <a:effectLst/>
                        </a:rPr>
                        <a:t>Quindio</a:t>
                      </a:r>
                      <a:endParaRPr lang="en-US" sz="1200" b="0" i="0" u="none" strike="noStrike" dirty="0">
                        <a:solidFill>
                          <a:srgbClr val="000000"/>
                        </a:solidFill>
                        <a:effectLst/>
                        <a:latin typeface="Tahoma" panose="020B0604030504040204" pitchFamily="34" charset="0"/>
                      </a:endParaRPr>
                    </a:p>
                  </a:txBody>
                  <a:tcPr marL="9525" marR="9525" marT="9525" marB="0" anchor="b"/>
                </a:tc>
                <a:extLst>
                  <a:ext uri="{0D108BD9-81ED-4DB2-BD59-A6C34878D82A}">
                    <a16:rowId xmlns:a16="http://schemas.microsoft.com/office/drawing/2014/main" val="3306397222"/>
                  </a:ext>
                </a:extLst>
              </a:tr>
            </a:tbl>
          </a:graphicData>
        </a:graphic>
      </p:graphicFrame>
    </p:spTree>
    <p:extLst>
      <p:ext uri="{BB962C8B-B14F-4D97-AF65-F5344CB8AC3E}">
        <p14:creationId xmlns:p14="http://schemas.microsoft.com/office/powerpoint/2010/main" val="73352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B30FD6-127C-36A7-59EF-02E39CCD3E5A}"/>
              </a:ext>
            </a:extLst>
          </p:cNvPr>
          <p:cNvSpPr/>
          <p:nvPr/>
        </p:nvSpPr>
        <p:spPr>
          <a:xfrm>
            <a:off x="2103519" y="2347301"/>
            <a:ext cx="2902688"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Impacto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generado</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por</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la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universidad</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la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sociedad</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debido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al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ejercicio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sus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funciones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académica</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investigación</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de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servicios</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extensión</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participa</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a:t>
            </a:r>
          </a:p>
          <a:p>
            <a:pPr algn="ct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ción</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en</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el</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desarrollo</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nacional</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sus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diferentes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niveles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dimensiones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incluye</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la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gestión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del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impacto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producido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por</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las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relaciones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entre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los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miembros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la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comunidad</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universitaria</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sobre</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el</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ambiente</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sobre</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otras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organizaciones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públicas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privadas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que se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constituyan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partes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interesadas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a:t>
            </a:r>
          </a:p>
          <a:p>
            <a:pPr algn="ctr"/>
            <a:endPar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endParaRPr>
          </a:p>
          <a:p>
            <a:pPr algn="ct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Competencias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profesionales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resultados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los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estudiantes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e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inserción</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laboral</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4518BF70-05FF-BE35-A393-CBA7939FE9A9}"/>
              </a:ext>
            </a:extLst>
          </p:cNvPr>
          <p:cNvPicPr>
            <a:picLocks noChangeAspect="1"/>
          </p:cNvPicPr>
          <p:nvPr/>
        </p:nvPicPr>
        <p:blipFill>
          <a:blip r:embed="rId2"/>
          <a:stretch>
            <a:fillRect/>
          </a:stretch>
        </p:blipFill>
        <p:spPr>
          <a:xfrm>
            <a:off x="2224600" y="802124"/>
            <a:ext cx="2232247" cy="973640"/>
          </a:xfrm>
          <a:prstGeom prst="rect">
            <a:avLst/>
          </a:prstGeom>
        </p:spPr>
      </p:pic>
      <p:sp>
        <p:nvSpPr>
          <p:cNvPr id="11" name="TextBox 10">
            <a:extLst>
              <a:ext uri="{FF2B5EF4-FFF2-40B4-BE49-F238E27FC236}">
                <a16:creationId xmlns:a16="http://schemas.microsoft.com/office/drawing/2014/main" id="{80D3EB7F-1005-B918-C6E8-7FB008E5C002}"/>
              </a:ext>
            </a:extLst>
          </p:cNvPr>
          <p:cNvSpPr txBox="1"/>
          <p:nvPr/>
        </p:nvSpPr>
        <p:spPr>
          <a:xfrm>
            <a:off x="2103519" y="1591166"/>
            <a:ext cx="2913320" cy="646331"/>
          </a:xfrm>
          <a:prstGeom prst="rect">
            <a:avLst/>
          </a:prstGeom>
          <a:solidFill>
            <a:srgbClr val="326D77"/>
          </a:solidFill>
        </p:spPr>
        <p:txBody>
          <a:bodyPr wrap="square">
            <a:spAutoFit/>
          </a:bodyPr>
          <a:lstStyle/>
          <a:p>
            <a:pPr algn="ctr"/>
            <a:r>
              <a:rPr lang="en-US" sz="12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Sistema Nacional de </a:t>
            </a:r>
            <a:r>
              <a:rPr lang="en-US" sz="1200" b="1"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Evaluación</a:t>
            </a:r>
            <a:r>
              <a:rPr lang="en-US" sz="12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Acreditación</a:t>
            </a:r>
            <a:r>
              <a:rPr lang="en-US" sz="12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 y </a:t>
            </a:r>
            <a:r>
              <a:rPr lang="en-US" sz="1200" b="1"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Certificación</a:t>
            </a:r>
            <a:r>
              <a:rPr lang="en-US" sz="12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 de la Calidad </a:t>
            </a:r>
            <a:r>
              <a:rPr lang="en-US" sz="1200" b="1"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Educativa</a:t>
            </a:r>
            <a:r>
              <a:rPr lang="en-US" sz="1200" b="1" dirty="0">
                <a:solidFill>
                  <a:schemeClr val="bg1"/>
                </a:solidFill>
                <a:effectLst/>
                <a:latin typeface="Tahoma" panose="020B0604030504040204" pitchFamily="34" charset="0"/>
                <a:ea typeface="Tahoma" panose="020B0604030504040204" pitchFamily="34" charset="0"/>
                <a:cs typeface="Tahoma" panose="020B0604030504040204" pitchFamily="34" charset="0"/>
              </a:rPr>
              <a:t>, Perú</a:t>
            </a:r>
          </a:p>
        </p:txBody>
      </p:sp>
      <p:sp>
        <p:nvSpPr>
          <p:cNvPr id="13" name="TextBox 12">
            <a:extLst>
              <a:ext uri="{FF2B5EF4-FFF2-40B4-BE49-F238E27FC236}">
                <a16:creationId xmlns:a16="http://schemas.microsoft.com/office/drawing/2014/main" id="{C09DF89B-D6B0-252B-7449-381466C4990E}"/>
              </a:ext>
            </a:extLst>
          </p:cNvPr>
          <p:cNvSpPr txBox="1"/>
          <p:nvPr/>
        </p:nvSpPr>
        <p:spPr>
          <a:xfrm>
            <a:off x="5227643" y="1582235"/>
            <a:ext cx="2517864" cy="646331"/>
          </a:xfrm>
          <a:prstGeom prst="rect">
            <a:avLst/>
          </a:prstGeom>
          <a:solidFill>
            <a:srgbClr val="326D77"/>
          </a:solidFill>
        </p:spPr>
        <p:txBody>
          <a:bodyPr wrap="square">
            <a:spAutoFit/>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El </a:t>
            </a:r>
            <a:r>
              <a:rPr lang="en-US"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Consejo</a:t>
            </a: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 de </a:t>
            </a:r>
            <a:r>
              <a:rPr lang="en-US"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Aseguramiento</a:t>
            </a: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 de la Calidad de la </a:t>
            </a:r>
            <a:r>
              <a:rPr lang="en-US"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Educación</a:t>
            </a: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 Superior, Ecuador</a:t>
            </a:r>
            <a:endParaRPr lang="en-CO" sz="1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16ECD4C2-2991-84FE-EEA2-BC1070A7085A}"/>
              </a:ext>
            </a:extLst>
          </p:cNvPr>
          <p:cNvPicPr>
            <a:picLocks noChangeAspect="1"/>
          </p:cNvPicPr>
          <p:nvPr/>
        </p:nvPicPr>
        <p:blipFill>
          <a:blip r:embed="rId3"/>
          <a:stretch>
            <a:fillRect/>
          </a:stretch>
        </p:blipFill>
        <p:spPr>
          <a:xfrm>
            <a:off x="5669928" y="941697"/>
            <a:ext cx="1748613" cy="498745"/>
          </a:xfrm>
          <a:prstGeom prst="rect">
            <a:avLst/>
          </a:prstGeom>
        </p:spPr>
      </p:pic>
      <p:sp>
        <p:nvSpPr>
          <p:cNvPr id="16" name="Rectangle 15">
            <a:extLst>
              <a:ext uri="{FF2B5EF4-FFF2-40B4-BE49-F238E27FC236}">
                <a16:creationId xmlns:a16="http://schemas.microsoft.com/office/drawing/2014/main" id="{442A463B-9561-5DF6-BE5B-FF0014101B25}"/>
              </a:ext>
            </a:extLst>
          </p:cNvPr>
          <p:cNvSpPr/>
          <p:nvPr/>
        </p:nvSpPr>
        <p:spPr>
          <a:xfrm>
            <a:off x="5210753" y="2367134"/>
            <a:ext cx="2517864"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E</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valuación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del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entorno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aprendizaje</a:t>
            </a:r>
            <a:endPar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Examen Nacional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Evaluación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 Carreras </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para la </a:t>
            </a: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medición</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los</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logros</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aprendizaje</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5DCB9EF5-494E-70ED-AB34-5F4020315F88}"/>
              </a:ext>
            </a:extLst>
          </p:cNvPr>
          <p:cNvSpPr txBox="1"/>
          <p:nvPr/>
        </p:nvSpPr>
        <p:spPr>
          <a:xfrm>
            <a:off x="7870060" y="1582235"/>
            <a:ext cx="3138599" cy="646331"/>
          </a:xfrm>
          <a:prstGeom prst="rect">
            <a:avLst/>
          </a:prstGeom>
          <a:solidFill>
            <a:srgbClr val="326D77"/>
          </a:solidFill>
        </p:spPr>
        <p:txBody>
          <a:bodyPr wrap="square">
            <a:spAutoFit/>
          </a:bodyPr>
          <a:lstStyle>
            <a:defPPr>
              <a:defRPr lang="en-CO"/>
            </a:defPPr>
            <a:lvl1pPr algn="ctr">
              <a:defRPr sz="1200" b="1">
                <a:solidFill>
                  <a:srgbClr val="141413"/>
                </a:solidFill>
                <a:latin typeface="Helvetica" pitchFamily="2" charset="0"/>
              </a:defRPr>
            </a:lvl1p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La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Agencia</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Nacional de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Evaluación</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y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Acreditación</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de la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Educación</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Superior, ANEAES, Paraguay</a:t>
            </a:r>
            <a:endParaRPr lang="en-CO"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7D0E576F-CBE6-488B-1493-7FE5C06AE54D}"/>
              </a:ext>
            </a:extLst>
          </p:cNvPr>
          <p:cNvPicPr>
            <a:picLocks noChangeAspect="1"/>
          </p:cNvPicPr>
          <p:nvPr/>
        </p:nvPicPr>
        <p:blipFill>
          <a:blip r:embed="rId4"/>
          <a:stretch>
            <a:fillRect/>
          </a:stretch>
        </p:blipFill>
        <p:spPr>
          <a:xfrm>
            <a:off x="8731556" y="973313"/>
            <a:ext cx="1288964" cy="498745"/>
          </a:xfrm>
          <a:prstGeom prst="rect">
            <a:avLst/>
          </a:prstGeom>
        </p:spPr>
      </p:pic>
      <p:sp>
        <p:nvSpPr>
          <p:cNvPr id="23" name="Rectangle 22">
            <a:extLst>
              <a:ext uri="{FF2B5EF4-FFF2-40B4-BE49-F238E27FC236}">
                <a16:creationId xmlns:a16="http://schemas.microsoft.com/office/drawing/2014/main" id="{1AA9D82C-FA20-B7FF-B1AA-90E4B52F5E23}"/>
              </a:ext>
            </a:extLst>
          </p:cNvPr>
          <p:cNvSpPr/>
          <p:nvPr/>
        </p:nvSpPr>
        <p:spPr>
          <a:xfrm>
            <a:off x="7870059" y="2338743"/>
            <a:ext cx="3138599" cy="34662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A</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lineado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con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el</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Plan Nacional de Calidad de la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Educación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cuyo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objetivo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es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mejorar</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la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calidad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educativa</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todos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los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niveles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y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modalidades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atendiendo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 la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diversidad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y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multiculturalidad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del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país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a:t>
            </a:r>
          </a:p>
          <a:p>
            <a:pPr algn="ctr"/>
            <a:endPar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endParaRPr>
          </a:p>
          <a:p>
            <a:pPr algn="ctr"/>
            <a:r>
              <a:rPr lang="en-US" sz="1200" dirty="0">
                <a:solidFill>
                  <a:srgbClr val="0D0D0D"/>
                </a:solidFill>
                <a:effectLst/>
                <a:latin typeface="Tahoma" panose="020B0604030504040204" pitchFamily="34" charset="0"/>
                <a:ea typeface="Tahoma" panose="020B0604030504040204" pitchFamily="34" charset="0"/>
                <a:cs typeface="Tahoma" panose="020B0604030504040204" pitchFamily="34" charset="0"/>
              </a:rPr>
              <a:t>“</a:t>
            </a: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Numerosas</a:t>
            </a:r>
            <a:endPar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carreras</a:t>
            </a:r>
            <a:r>
              <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de alto</a:t>
            </a:r>
          </a:p>
          <a:p>
            <a:pPr algn="ct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impacto</a:t>
            </a:r>
            <a:r>
              <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social son</a:t>
            </a:r>
          </a:p>
          <a:p>
            <a:pPr algn="ct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implementadas</a:t>
            </a:r>
            <a:r>
              <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sin</a:t>
            </a:r>
          </a:p>
          <a:p>
            <a:pPr algn="ct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criterios</a:t>
            </a:r>
            <a:r>
              <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calidad</a:t>
            </a:r>
            <a:r>
              <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6" name="Title 1">
            <a:extLst>
              <a:ext uri="{FF2B5EF4-FFF2-40B4-BE49-F238E27FC236}">
                <a16:creationId xmlns:a16="http://schemas.microsoft.com/office/drawing/2014/main" id="{97507953-8720-C42E-B5D1-32AB0B3FBC6A}"/>
              </a:ext>
            </a:extLst>
          </p:cNvPr>
          <p:cNvSpPr>
            <a:spLocks noGrp="1"/>
          </p:cNvSpPr>
          <p:nvPr>
            <p:ph type="title"/>
          </p:nvPr>
        </p:nvSpPr>
        <p:spPr>
          <a:xfrm>
            <a:off x="235746" y="108787"/>
            <a:ext cx="5860254" cy="889517"/>
          </a:xfrm>
        </p:spPr>
        <p:txBody>
          <a:bodyPr>
            <a:noAutofit/>
          </a:bodyPr>
          <a:lstStyle/>
          <a:p>
            <a:r>
              <a:rPr lang="en-CO" sz="16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¿Cuáles son las principales perspectivas de impacto de educación superior en los países latinoamericanos?</a:t>
            </a:r>
          </a:p>
        </p:txBody>
      </p:sp>
    </p:spTree>
    <p:extLst>
      <p:ext uri="{BB962C8B-B14F-4D97-AF65-F5344CB8AC3E}">
        <p14:creationId xmlns:p14="http://schemas.microsoft.com/office/powerpoint/2010/main" val="35356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D3D49F-9DD9-6040-408A-1A8EB26C815D}"/>
              </a:ext>
            </a:extLst>
          </p:cNvPr>
          <p:cNvSpPr/>
          <p:nvPr/>
        </p:nvSpPr>
        <p:spPr>
          <a:xfrm>
            <a:off x="1735001" y="2271880"/>
            <a:ext cx="2906231"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Asume</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los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criterios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b="1" dirty="0">
                <a:solidFill>
                  <a:srgbClr val="141413"/>
                </a:solidFill>
                <a:effectLst/>
                <a:latin typeface="Tahoma" panose="020B0604030504040204" pitchFamily="34" charset="0"/>
                <a:ea typeface="Tahoma" panose="020B0604030504040204" pitchFamily="34" charset="0"/>
                <a:cs typeface="Tahoma" panose="020B0604030504040204" pitchFamily="34" charset="0"/>
              </a:rPr>
              <a:t>ARCUSUR</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00000"/>
                </a:solidFill>
                <a:effectLst/>
                <a:latin typeface="Arial" panose="020B0604020202020204" pitchFamily="34" charset="0"/>
              </a:rPr>
              <a:t>La </a:t>
            </a:r>
            <a:r>
              <a:rPr lang="en-US" sz="1200" dirty="0" err="1">
                <a:solidFill>
                  <a:srgbClr val="000000"/>
                </a:solidFill>
                <a:effectLst/>
                <a:latin typeface="Arial" panose="020B0604020202020204" pitchFamily="34" charset="0"/>
              </a:rPr>
              <a:t>carrera</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debe</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tener</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una</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definición</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clara</a:t>
            </a:r>
            <a:r>
              <a:rPr lang="en-US" sz="1200" dirty="0">
                <a:solidFill>
                  <a:srgbClr val="000000"/>
                </a:solidFill>
                <a:effectLst/>
                <a:latin typeface="Arial" panose="020B0604020202020204" pitchFamily="34" charset="0"/>
              </a:rPr>
              <a:t> de sus </a:t>
            </a:r>
            <a:r>
              <a:rPr lang="en-US" sz="1200" dirty="0" err="1">
                <a:solidFill>
                  <a:srgbClr val="000000"/>
                </a:solidFill>
                <a:effectLst/>
                <a:latin typeface="Arial" panose="020B0604020202020204" pitchFamily="34" charset="0"/>
              </a:rPr>
              <a:t>objetivos</a:t>
            </a:r>
            <a:r>
              <a:rPr lang="en-US" sz="1200" dirty="0">
                <a:solidFill>
                  <a:srgbClr val="000000"/>
                </a:solidFill>
                <a:effectLst/>
                <a:latin typeface="Arial" panose="020B0604020202020204" pitchFamily="34" charset="0"/>
              </a:rPr>
              <a:t> y </a:t>
            </a:r>
            <a:r>
              <a:rPr lang="en-US" sz="1200" dirty="0" err="1">
                <a:solidFill>
                  <a:srgbClr val="000000"/>
                </a:solidFill>
                <a:effectLst/>
                <a:latin typeface="Arial" panose="020B0604020202020204" pitchFamily="34" charset="0"/>
              </a:rPr>
              <a:t>metas</a:t>
            </a:r>
            <a:r>
              <a:rPr lang="en-US" sz="1200" dirty="0">
                <a:solidFill>
                  <a:srgbClr val="000000"/>
                </a:solidFill>
                <a:effectLst/>
                <a:latin typeface="Arial" panose="020B0604020202020204" pitchFamily="34" charset="0"/>
              </a:rPr>
              <a:t>;</a:t>
            </a:r>
          </a:p>
          <a:p>
            <a:pPr algn="ctr"/>
            <a:r>
              <a:rPr lang="en-US" sz="1200" dirty="0" err="1">
                <a:solidFill>
                  <a:srgbClr val="000000"/>
                </a:solidFill>
                <a:effectLst/>
                <a:latin typeface="Arial" panose="020B0604020202020204" pitchFamily="34" charset="0"/>
              </a:rPr>
              <a:t>está</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concebida</a:t>
            </a:r>
            <a:r>
              <a:rPr lang="en-US" sz="1200" dirty="0">
                <a:solidFill>
                  <a:srgbClr val="000000"/>
                </a:solidFill>
                <a:effectLst/>
                <a:latin typeface="Arial" panose="020B0604020202020204" pitchFamily="34" charset="0"/>
              </a:rPr>
              <a:t> para </a:t>
            </a:r>
            <a:r>
              <a:rPr lang="en-US" sz="1200" dirty="0" err="1">
                <a:solidFill>
                  <a:srgbClr val="000000"/>
                </a:solidFill>
                <a:effectLst/>
                <a:latin typeface="Arial" panose="020B0604020202020204" pitchFamily="34" charset="0"/>
              </a:rPr>
              <a:t>alcanzar</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el</a:t>
            </a:r>
            <a:r>
              <a:rPr lang="en-US" sz="1200" dirty="0">
                <a:solidFill>
                  <a:srgbClr val="000000"/>
                </a:solidFill>
                <a:effectLst/>
                <a:latin typeface="Arial" panose="020B0604020202020204" pitchFamily="34" charset="0"/>
              </a:rPr>
              <a:t> fin </a:t>
            </a:r>
            <a:r>
              <a:rPr lang="en-US" sz="1200" dirty="0" err="1">
                <a:solidFill>
                  <a:srgbClr val="000000"/>
                </a:solidFill>
                <a:effectLst/>
                <a:latin typeface="Arial" panose="020B0604020202020204" pitchFamily="34" charset="0"/>
              </a:rPr>
              <a:t>propuesto</a:t>
            </a:r>
            <a:r>
              <a:rPr lang="en-US" sz="1200" dirty="0">
                <a:solidFill>
                  <a:srgbClr val="000000"/>
                </a:solidFill>
                <a:effectLst/>
                <a:latin typeface="Arial" panose="020B0604020202020204" pitchFamily="34" charset="0"/>
              </a:rPr>
              <a:t>, que es de </a:t>
            </a:r>
            <a:r>
              <a:rPr lang="en-US" sz="1200" dirty="0" err="1">
                <a:solidFill>
                  <a:srgbClr val="000000"/>
                </a:solidFill>
                <a:effectLst/>
                <a:latin typeface="Arial" panose="020B0604020202020204" pitchFamily="34" charset="0"/>
              </a:rPr>
              <a:t>dominio</a:t>
            </a:r>
            <a:endParaRPr lang="en-US" sz="1200" dirty="0">
              <a:solidFill>
                <a:srgbClr val="000000"/>
              </a:solidFill>
              <a:effectLst/>
              <a:latin typeface="Arial" panose="020B0604020202020204" pitchFamily="34" charset="0"/>
            </a:endParaRPr>
          </a:p>
          <a:p>
            <a:pPr algn="ctr"/>
            <a:r>
              <a:rPr lang="en-US" sz="1200" dirty="0" err="1">
                <a:solidFill>
                  <a:srgbClr val="000000"/>
                </a:solidFill>
                <a:effectLst/>
                <a:latin typeface="Arial" panose="020B0604020202020204" pitchFamily="34" charset="0"/>
              </a:rPr>
              <a:t>público</a:t>
            </a:r>
            <a:r>
              <a:rPr lang="en-US" sz="1200" dirty="0">
                <a:solidFill>
                  <a:srgbClr val="000000"/>
                </a:solidFill>
                <a:effectLst/>
                <a:latin typeface="Arial" panose="020B0604020202020204" pitchFamily="34" charset="0"/>
              </a:rPr>
              <a:t>. Se indica </a:t>
            </a:r>
            <a:r>
              <a:rPr lang="en-US" sz="1200" dirty="0" err="1">
                <a:solidFill>
                  <a:srgbClr val="000000"/>
                </a:solidFill>
                <a:effectLst/>
                <a:latin typeface="Arial" panose="020B0604020202020204" pitchFamily="34" charset="0"/>
              </a:rPr>
              <a:t>por</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qué</a:t>
            </a:r>
            <a:r>
              <a:rPr lang="en-US" sz="1200" dirty="0">
                <a:solidFill>
                  <a:srgbClr val="000000"/>
                </a:solidFill>
                <a:effectLst/>
                <a:latin typeface="Arial" panose="020B0604020202020204" pitchFamily="34" charset="0"/>
              </a:rPr>
              <a:t> y para </a:t>
            </a:r>
            <a:r>
              <a:rPr lang="en-US" sz="1200" dirty="0" err="1">
                <a:solidFill>
                  <a:srgbClr val="000000"/>
                </a:solidFill>
                <a:effectLst/>
                <a:latin typeface="Arial" panose="020B0604020202020204" pitchFamily="34" charset="0"/>
              </a:rPr>
              <a:t>qué</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fue</a:t>
            </a:r>
            <a:r>
              <a:rPr lang="en-US" sz="1200" dirty="0">
                <a:solidFill>
                  <a:srgbClr val="000000"/>
                </a:solidFill>
                <a:effectLst/>
                <a:latin typeface="Arial" panose="020B0604020202020204" pitchFamily="34" charset="0"/>
              </a:rPr>
              <a:t> </a:t>
            </a:r>
            <a:r>
              <a:rPr lang="en-US" sz="1200" dirty="0" err="1">
                <a:solidFill>
                  <a:srgbClr val="000000"/>
                </a:solidFill>
                <a:effectLst/>
                <a:latin typeface="Arial" panose="020B0604020202020204" pitchFamily="34" charset="0"/>
              </a:rPr>
              <a:t>creada</a:t>
            </a:r>
            <a:r>
              <a:rPr lang="en-US" sz="1200" dirty="0">
                <a:solidFill>
                  <a:srgbClr val="000000"/>
                </a:solidFill>
                <a:effectLst/>
                <a:latin typeface="Arial" panose="020B0604020202020204" pitchFamily="34" charset="0"/>
              </a:rPr>
              <a:t> la </a:t>
            </a:r>
            <a:r>
              <a:rPr lang="en-US" sz="1200" dirty="0" err="1">
                <a:solidFill>
                  <a:srgbClr val="000000"/>
                </a:solidFill>
                <a:effectLst/>
                <a:latin typeface="Arial" panose="020B0604020202020204" pitchFamily="34" charset="0"/>
              </a:rPr>
              <a:t>carrera</a:t>
            </a:r>
            <a:r>
              <a:rPr lang="en-US" sz="1200" dirty="0">
                <a:solidFill>
                  <a:srgbClr val="000000"/>
                </a:solidFill>
                <a:effectLst/>
                <a:latin typeface="Arial" panose="020B0604020202020204" pitchFamily="34" charset="0"/>
              </a:rPr>
              <a:t>, se </a:t>
            </a:r>
            <a:r>
              <a:rPr lang="en-US" sz="1200" dirty="0" err="1">
                <a:solidFill>
                  <a:srgbClr val="000000"/>
                </a:solidFill>
                <a:effectLst/>
                <a:latin typeface="Arial" panose="020B0604020202020204" pitchFamily="34" charset="0"/>
              </a:rPr>
              <a:t>identifica</a:t>
            </a:r>
            <a:endParaRPr lang="en-US" sz="1200" dirty="0">
              <a:solidFill>
                <a:srgbClr val="000000"/>
              </a:solidFill>
              <a:effectLst/>
              <a:latin typeface="Arial" panose="020B0604020202020204" pitchFamily="34" charset="0"/>
            </a:endParaRPr>
          </a:p>
          <a:p>
            <a:pPr algn="ctr"/>
            <a:r>
              <a:rPr lang="en-US" sz="1200" dirty="0">
                <a:solidFill>
                  <a:srgbClr val="000000"/>
                </a:solidFill>
                <a:effectLst/>
                <a:latin typeface="Arial" panose="020B0604020202020204" pitchFamily="34" charset="0"/>
              </a:rPr>
              <a:t>la </a:t>
            </a:r>
            <a:r>
              <a:rPr lang="en-US" sz="1200" dirty="0" err="1">
                <a:solidFill>
                  <a:srgbClr val="000000"/>
                </a:solidFill>
                <a:effectLst/>
                <a:latin typeface="Arial" panose="020B0604020202020204" pitchFamily="34" charset="0"/>
              </a:rPr>
              <a:t>demanda</a:t>
            </a:r>
            <a:r>
              <a:rPr lang="en-US" sz="1200" dirty="0">
                <a:solidFill>
                  <a:srgbClr val="000000"/>
                </a:solidFill>
                <a:effectLst/>
                <a:latin typeface="Arial" panose="020B0604020202020204" pitchFamily="34" charset="0"/>
              </a:rPr>
              <a:t> social a que </a:t>
            </a:r>
            <a:r>
              <a:rPr lang="en-US" sz="1200" dirty="0" err="1">
                <a:solidFill>
                  <a:srgbClr val="000000"/>
                </a:solidFill>
                <a:effectLst/>
                <a:latin typeface="Arial" panose="020B0604020202020204" pitchFamily="34" charset="0"/>
              </a:rPr>
              <a:t>responde</a:t>
            </a:r>
            <a:r>
              <a:rPr lang="en-US" sz="1200" dirty="0">
                <a:solidFill>
                  <a:srgbClr val="000000"/>
                </a:solidFill>
                <a:effectLst/>
                <a:latin typeface="Arial" panose="020B0604020202020204" pitchFamily="34" charset="0"/>
              </a:rPr>
              <a:t> y </a:t>
            </a:r>
            <a:r>
              <a:rPr lang="en-US" sz="1200" dirty="0" err="1">
                <a:solidFill>
                  <a:srgbClr val="000000"/>
                </a:solidFill>
                <a:effectLst/>
                <a:latin typeface="Arial" panose="020B0604020202020204" pitchFamily="34" charset="0"/>
              </a:rPr>
              <a:t>el</a:t>
            </a:r>
            <a:r>
              <a:rPr lang="en-US" sz="1200" dirty="0">
                <a:solidFill>
                  <a:srgbClr val="000000"/>
                </a:solidFill>
                <a:effectLst/>
                <a:latin typeface="Arial" panose="020B0604020202020204" pitchFamily="34" charset="0"/>
              </a:rPr>
              <a:t> </a:t>
            </a:r>
            <a:r>
              <a:rPr lang="en-US" sz="1200" b="1" dirty="0" err="1">
                <a:solidFill>
                  <a:srgbClr val="000000"/>
                </a:solidFill>
                <a:effectLst/>
                <a:latin typeface="Arial" panose="020B0604020202020204" pitchFamily="34" charset="0"/>
              </a:rPr>
              <a:t>impacto</a:t>
            </a:r>
            <a:r>
              <a:rPr lang="en-US" sz="1200" b="1" dirty="0">
                <a:solidFill>
                  <a:srgbClr val="000000"/>
                </a:solidFill>
                <a:effectLst/>
                <a:latin typeface="Arial" panose="020B0604020202020204" pitchFamily="34" charset="0"/>
              </a:rPr>
              <a:t> social y </a:t>
            </a:r>
            <a:r>
              <a:rPr lang="en-US" sz="1200" b="1" dirty="0" err="1">
                <a:solidFill>
                  <a:srgbClr val="000000"/>
                </a:solidFill>
                <a:effectLst/>
                <a:latin typeface="Arial" panose="020B0604020202020204" pitchFamily="34" charset="0"/>
              </a:rPr>
              <a:t>ambiental</a:t>
            </a:r>
            <a:r>
              <a:rPr lang="en-US" sz="1200" dirty="0">
                <a:solidFill>
                  <a:srgbClr val="000000"/>
                </a:solidFill>
                <a:effectLst/>
                <a:latin typeface="Arial" panose="020B0604020202020204" pitchFamily="34" charset="0"/>
              </a:rPr>
              <a:t>.</a:t>
            </a: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28047832-66A0-B0A2-740E-C30853D2D3AF}"/>
              </a:ext>
            </a:extLst>
          </p:cNvPr>
          <p:cNvSpPr txBox="1"/>
          <p:nvPr/>
        </p:nvSpPr>
        <p:spPr>
          <a:xfrm>
            <a:off x="1735001" y="1523565"/>
            <a:ext cx="2906233" cy="646331"/>
          </a:xfrm>
          <a:prstGeom prst="rect">
            <a:avLst/>
          </a:prstGeom>
          <a:solidFill>
            <a:srgbClr val="326D77"/>
          </a:solidFill>
        </p:spPr>
        <p:txBody>
          <a:bodyPr wrap="square">
            <a:spAutoFit/>
          </a:bodyPr>
          <a:lstStyle/>
          <a:p>
            <a:pPr algn="ct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El </a:t>
            </a:r>
            <a:r>
              <a:rPr lang="en-US" sz="12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Comité</a:t>
            </a: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Nacional de </a:t>
            </a:r>
            <a:r>
              <a:rPr lang="en-US" sz="12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Acreditación</a:t>
            </a: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y Calidad </a:t>
            </a:r>
            <a:r>
              <a:rPr lang="en-US" sz="12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Universitaria</a:t>
            </a: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Bolivia</a:t>
            </a:r>
          </a:p>
          <a:p>
            <a:pPr algn="ctr"/>
            <a:endParaRPr lang="en-CO" sz="1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E14E1DCB-33BF-173B-C7B1-BE6222C65295}"/>
              </a:ext>
            </a:extLst>
          </p:cNvPr>
          <p:cNvPicPr>
            <a:picLocks noChangeAspect="1"/>
          </p:cNvPicPr>
          <p:nvPr/>
        </p:nvPicPr>
        <p:blipFill rotWithShape="1">
          <a:blip r:embed="rId2"/>
          <a:srcRect b="6047"/>
          <a:stretch/>
        </p:blipFill>
        <p:spPr>
          <a:xfrm>
            <a:off x="2460713" y="1028952"/>
            <a:ext cx="1242076" cy="288142"/>
          </a:xfrm>
          <a:prstGeom prst="rect">
            <a:avLst/>
          </a:prstGeom>
        </p:spPr>
      </p:pic>
      <p:pic>
        <p:nvPicPr>
          <p:cNvPr id="10" name="Picture 9">
            <a:extLst>
              <a:ext uri="{FF2B5EF4-FFF2-40B4-BE49-F238E27FC236}">
                <a16:creationId xmlns:a16="http://schemas.microsoft.com/office/drawing/2014/main" id="{71E75190-2E58-F584-7491-FA628E915688}"/>
              </a:ext>
            </a:extLst>
          </p:cNvPr>
          <p:cNvPicPr>
            <a:picLocks noChangeAspect="1"/>
          </p:cNvPicPr>
          <p:nvPr/>
        </p:nvPicPr>
        <p:blipFill>
          <a:blip r:embed="rId3"/>
          <a:stretch>
            <a:fillRect/>
          </a:stretch>
        </p:blipFill>
        <p:spPr>
          <a:xfrm>
            <a:off x="5604445" y="912187"/>
            <a:ext cx="1242076" cy="521672"/>
          </a:xfrm>
          <a:prstGeom prst="rect">
            <a:avLst/>
          </a:prstGeom>
        </p:spPr>
      </p:pic>
      <p:sp>
        <p:nvSpPr>
          <p:cNvPr id="11" name="Rectangle 10">
            <a:extLst>
              <a:ext uri="{FF2B5EF4-FFF2-40B4-BE49-F238E27FC236}">
                <a16:creationId xmlns:a16="http://schemas.microsoft.com/office/drawing/2014/main" id="{375B633F-31B6-E76F-5FCB-5149FD869A20}"/>
              </a:ext>
            </a:extLst>
          </p:cNvPr>
          <p:cNvSpPr/>
          <p:nvPr/>
        </p:nvSpPr>
        <p:spPr>
          <a:xfrm>
            <a:off x="4800721" y="2271880"/>
            <a:ext cx="2849525"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Vinculación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el</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medio: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existe</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una</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interacción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sistemática</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significativa</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de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mutuo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beneficio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agentes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públicos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privados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sociales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relevantes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carácter</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horizontal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bidireccional</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Existen</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políticas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y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mecanismos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evaluación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periódica</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impacto</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las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actividades</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de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vinculación</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141413"/>
                </a:solidFill>
                <a:effectLst/>
                <a:latin typeface="Tahoma" panose="020B0604030504040204" pitchFamily="34" charset="0"/>
                <a:ea typeface="Tahoma" panose="020B0604030504040204" pitchFamily="34" charset="0"/>
                <a:cs typeface="Tahoma" panose="020B0604030504040204" pitchFamily="34" charset="0"/>
              </a:rPr>
              <a:t>el</a:t>
            </a:r>
            <a:r>
              <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rPr>
              <a:t> medio </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desarrollo</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académico</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 y social del </a:t>
            </a:r>
            <a:r>
              <a:rPr lang="en-US" sz="1200" dirty="0" err="1">
                <a:solidFill>
                  <a:srgbClr val="141413"/>
                </a:solidFill>
                <a:latin typeface="Tahoma" panose="020B0604030504040204" pitchFamily="34" charset="0"/>
                <a:ea typeface="Tahoma" panose="020B0604030504040204" pitchFamily="34" charset="0"/>
                <a:cs typeface="Tahoma" panose="020B0604030504040204" pitchFamily="34" charset="0"/>
              </a:rPr>
              <a:t>país</a:t>
            </a:r>
            <a:r>
              <a:rPr lang="en-US" sz="1200" dirty="0">
                <a:solidFill>
                  <a:srgbClr val="141413"/>
                </a:solidFill>
                <a:latin typeface="Tahoma" panose="020B0604030504040204" pitchFamily="34" charset="0"/>
                <a:ea typeface="Tahoma" panose="020B0604030504040204" pitchFamily="34" charset="0"/>
                <a:cs typeface="Tahoma" panose="020B0604030504040204" pitchFamily="34" charset="0"/>
              </a:rPr>
              <a:t>)</a:t>
            </a: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485074EE-F6AF-7FF9-0AC7-16A6F8CA1271}"/>
              </a:ext>
            </a:extLst>
          </p:cNvPr>
          <p:cNvSpPr txBox="1"/>
          <p:nvPr/>
        </p:nvSpPr>
        <p:spPr>
          <a:xfrm>
            <a:off x="4800722" y="1523565"/>
            <a:ext cx="2849526" cy="646331"/>
          </a:xfrm>
          <a:prstGeom prst="rect">
            <a:avLst/>
          </a:prstGeom>
          <a:solidFill>
            <a:srgbClr val="326D77"/>
          </a:solidFill>
        </p:spPr>
        <p:txBody>
          <a:bodyPr wrap="square">
            <a:spAutoFit/>
          </a:bodyPr>
          <a:lstStyle>
            <a:defPPr>
              <a:defRPr lang="en-CO"/>
            </a:defPPr>
            <a:lvl1pPr algn="ctr">
              <a:defRPr sz="1200" b="0" i="0">
                <a:solidFill>
                  <a:srgbClr val="0D0D0D"/>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b="1" dirty="0">
                <a:solidFill>
                  <a:schemeClr val="bg1"/>
                </a:solidFill>
              </a:rPr>
              <a:t>La </a:t>
            </a:r>
            <a:r>
              <a:rPr lang="en-US" b="1" dirty="0" err="1">
                <a:solidFill>
                  <a:schemeClr val="bg1"/>
                </a:solidFill>
              </a:rPr>
              <a:t>Comisión</a:t>
            </a:r>
            <a:r>
              <a:rPr lang="en-US" b="1" dirty="0">
                <a:solidFill>
                  <a:schemeClr val="bg1"/>
                </a:solidFill>
              </a:rPr>
              <a:t> Nacional de </a:t>
            </a:r>
            <a:r>
              <a:rPr lang="en-US" b="1" dirty="0" err="1">
                <a:solidFill>
                  <a:schemeClr val="bg1"/>
                </a:solidFill>
              </a:rPr>
              <a:t>Acreditación</a:t>
            </a:r>
            <a:r>
              <a:rPr lang="en-US" b="1" dirty="0">
                <a:solidFill>
                  <a:schemeClr val="bg1"/>
                </a:solidFill>
              </a:rPr>
              <a:t> (CNA), Chile</a:t>
            </a:r>
          </a:p>
          <a:p>
            <a:endParaRPr lang="en-CO" b="1" dirty="0">
              <a:solidFill>
                <a:schemeClr val="bg1"/>
              </a:solidFill>
            </a:endParaRPr>
          </a:p>
        </p:txBody>
      </p:sp>
      <p:pic>
        <p:nvPicPr>
          <p:cNvPr id="14" name="Picture 13">
            <a:extLst>
              <a:ext uri="{FF2B5EF4-FFF2-40B4-BE49-F238E27FC236}">
                <a16:creationId xmlns:a16="http://schemas.microsoft.com/office/drawing/2014/main" id="{CD7E3E5F-7455-617C-F621-07187F0E3E0E}"/>
              </a:ext>
            </a:extLst>
          </p:cNvPr>
          <p:cNvPicPr>
            <a:picLocks noChangeAspect="1"/>
          </p:cNvPicPr>
          <p:nvPr/>
        </p:nvPicPr>
        <p:blipFill>
          <a:blip r:embed="rId4"/>
          <a:stretch>
            <a:fillRect/>
          </a:stretch>
        </p:blipFill>
        <p:spPr>
          <a:xfrm>
            <a:off x="8779484" y="899191"/>
            <a:ext cx="1005419" cy="528892"/>
          </a:xfrm>
          <a:prstGeom prst="rect">
            <a:avLst/>
          </a:prstGeom>
        </p:spPr>
      </p:pic>
      <p:sp>
        <p:nvSpPr>
          <p:cNvPr id="15" name="TextBox 14">
            <a:extLst>
              <a:ext uri="{FF2B5EF4-FFF2-40B4-BE49-F238E27FC236}">
                <a16:creationId xmlns:a16="http://schemas.microsoft.com/office/drawing/2014/main" id="{4DB19E88-C12A-B443-B1EB-3863622D5079}"/>
              </a:ext>
            </a:extLst>
          </p:cNvPr>
          <p:cNvSpPr txBox="1"/>
          <p:nvPr/>
        </p:nvSpPr>
        <p:spPr>
          <a:xfrm>
            <a:off x="7809736" y="1525845"/>
            <a:ext cx="3137658" cy="646331"/>
          </a:xfrm>
          <a:prstGeom prst="rect">
            <a:avLst/>
          </a:prstGeom>
          <a:solidFill>
            <a:srgbClr val="326D77"/>
          </a:solidFill>
        </p:spPr>
        <p:txBody>
          <a:bodyPr wrap="square">
            <a:spAutoFit/>
          </a:bodyPr>
          <a:lstStyle>
            <a:defPPr>
              <a:defRPr lang="en-CO"/>
            </a:defPPr>
            <a:lvl1pPr algn="ctr">
              <a:defRPr sz="1200" b="0" i="0">
                <a:solidFill>
                  <a:srgbClr val="0D0D0D"/>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b="1" dirty="0">
                <a:solidFill>
                  <a:schemeClr val="bg1"/>
                </a:solidFill>
              </a:rPr>
              <a:t>La </a:t>
            </a:r>
            <a:r>
              <a:rPr lang="en-US" b="1" dirty="0" err="1">
                <a:solidFill>
                  <a:schemeClr val="bg1"/>
                </a:solidFill>
              </a:rPr>
              <a:t>Comisión</a:t>
            </a:r>
            <a:r>
              <a:rPr lang="en-US" b="1" dirty="0">
                <a:solidFill>
                  <a:schemeClr val="bg1"/>
                </a:solidFill>
              </a:rPr>
              <a:t> Nacional de </a:t>
            </a:r>
            <a:r>
              <a:rPr lang="en-US" b="1" dirty="0" err="1">
                <a:solidFill>
                  <a:schemeClr val="bg1"/>
                </a:solidFill>
              </a:rPr>
              <a:t>Evaluación</a:t>
            </a:r>
            <a:r>
              <a:rPr lang="en-US" b="1" dirty="0">
                <a:solidFill>
                  <a:schemeClr val="bg1"/>
                </a:solidFill>
              </a:rPr>
              <a:t> y </a:t>
            </a:r>
            <a:r>
              <a:rPr lang="en-US" b="1" dirty="0" err="1">
                <a:solidFill>
                  <a:schemeClr val="bg1"/>
                </a:solidFill>
              </a:rPr>
              <a:t>Acreditación</a:t>
            </a:r>
            <a:r>
              <a:rPr lang="en-US" b="1" dirty="0">
                <a:solidFill>
                  <a:schemeClr val="bg1"/>
                </a:solidFill>
              </a:rPr>
              <a:t> </a:t>
            </a:r>
            <a:r>
              <a:rPr lang="en-US" b="1" dirty="0" err="1">
                <a:solidFill>
                  <a:schemeClr val="bg1"/>
                </a:solidFill>
              </a:rPr>
              <a:t>Universitaria</a:t>
            </a:r>
            <a:r>
              <a:rPr lang="en-US" b="1" dirty="0">
                <a:solidFill>
                  <a:schemeClr val="bg1"/>
                </a:solidFill>
              </a:rPr>
              <a:t>, Argentina</a:t>
            </a:r>
          </a:p>
          <a:p>
            <a:endParaRPr lang="en-CO" b="1" dirty="0">
              <a:solidFill>
                <a:schemeClr val="bg1"/>
              </a:solidFill>
            </a:endParaRPr>
          </a:p>
        </p:txBody>
      </p:sp>
      <p:sp>
        <p:nvSpPr>
          <p:cNvPr id="16" name="Rectangle 15">
            <a:extLst>
              <a:ext uri="{FF2B5EF4-FFF2-40B4-BE49-F238E27FC236}">
                <a16:creationId xmlns:a16="http://schemas.microsoft.com/office/drawing/2014/main" id="{E21C5BA4-AE50-C48E-69D5-65E9324BE619}"/>
              </a:ext>
            </a:extLst>
          </p:cNvPr>
          <p:cNvSpPr/>
          <p:nvPr/>
        </p:nvSpPr>
        <p:spPr>
          <a:xfrm>
            <a:off x="7809735" y="2271880"/>
            <a:ext cx="3137657"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esarrollo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profesional</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los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estudiantes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una</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educación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pertinente</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y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calidad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alineada</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con las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demandas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del mercado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laboral</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y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los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avances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científicos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y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tecnológicos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a:t>
            </a:r>
          </a:p>
          <a:p>
            <a:pPr algn="ctr"/>
            <a:endPar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endParaRPr>
          </a:p>
          <a:p>
            <a:pPr algn="ct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C</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ontribución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al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desarrollo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socioeconómico</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del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país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a </a:t>
            </a:r>
            <a:r>
              <a:rPr lang="en-US" sz="1200" dirty="0" err="1">
                <a:solidFill>
                  <a:srgbClr val="0D0D0D"/>
                </a:solidFill>
                <a:latin typeface="Tahoma" panose="020B0604030504040204" pitchFamily="34" charset="0"/>
                <a:ea typeface="Tahoma" panose="020B0604030504040204" pitchFamily="34" charset="0"/>
                <a:cs typeface="Tahoma" panose="020B0604030504040204" pitchFamily="34" charset="0"/>
              </a:rPr>
              <a:t>través</a:t>
            </a:r>
            <a:r>
              <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rPr>
              <a:t>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profesionales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altamente</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capacitados</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que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pueden</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aportar</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de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manera</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significativa</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 a la </a:t>
            </a:r>
            <a:r>
              <a:rPr lang="en-US" sz="1200" b="0" i="0" dirty="0" err="1">
                <a:solidFill>
                  <a:srgbClr val="0D0D0D"/>
                </a:solidFill>
                <a:effectLst/>
                <a:latin typeface="Tahoma" panose="020B0604030504040204" pitchFamily="34" charset="0"/>
                <a:ea typeface="Tahoma" panose="020B0604030504040204" pitchFamily="34" charset="0"/>
                <a:cs typeface="Tahoma" panose="020B0604030504040204" pitchFamily="34" charset="0"/>
              </a:rPr>
              <a:t>sociedad</a:t>
            </a:r>
            <a:r>
              <a:rPr lang="en-US" sz="12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rgbClr val="0D0D0D"/>
              </a:solidFill>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rgbClr val="141413"/>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2" name="Title 1">
            <a:extLst>
              <a:ext uri="{FF2B5EF4-FFF2-40B4-BE49-F238E27FC236}">
                <a16:creationId xmlns:a16="http://schemas.microsoft.com/office/drawing/2014/main" id="{4B7B87AB-BC91-C46A-B25C-9A454DE79458}"/>
              </a:ext>
            </a:extLst>
          </p:cNvPr>
          <p:cNvSpPr txBox="1">
            <a:spLocks/>
          </p:cNvSpPr>
          <p:nvPr/>
        </p:nvSpPr>
        <p:spPr>
          <a:xfrm>
            <a:off x="191482" y="88443"/>
            <a:ext cx="4828753" cy="889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O" sz="16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¿Cuáles son las principales perspectivas de evaluación de impacto de educación superior en los países latinoamericanos?</a:t>
            </a:r>
          </a:p>
        </p:txBody>
      </p:sp>
    </p:spTree>
    <p:extLst>
      <p:ext uri="{BB962C8B-B14F-4D97-AF65-F5344CB8AC3E}">
        <p14:creationId xmlns:p14="http://schemas.microsoft.com/office/powerpoint/2010/main" val="422058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D3D49F-9DD9-6040-408A-1A8EB26C815D}"/>
              </a:ext>
            </a:extLst>
          </p:cNvPr>
          <p:cNvSpPr/>
          <p:nvPr/>
        </p:nvSpPr>
        <p:spPr>
          <a:xfrm>
            <a:off x="3030280" y="2325668"/>
            <a:ext cx="2906231"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2">
                    <a:lumMod val="10000"/>
                  </a:schemeClr>
                </a:solidFill>
                <a:effectLst/>
                <a:latin typeface="Arimo"/>
              </a:rPr>
              <a:t>En</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los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factores</a:t>
            </a:r>
            <a:r>
              <a:rPr lang="en-US" sz="1400" dirty="0">
                <a:solidFill>
                  <a:schemeClr val="tx2">
                    <a:lumMod val="10000"/>
                  </a:schemeClr>
                </a:solidFill>
                <a:effectLst/>
                <a:latin typeface="Arimo"/>
              </a:rPr>
              <a:t> y </a:t>
            </a:r>
            <a:r>
              <a:rPr lang="en-US" sz="1400" dirty="0" err="1">
                <a:solidFill>
                  <a:schemeClr val="tx2">
                    <a:lumMod val="10000"/>
                  </a:schemeClr>
                </a:solidFill>
                <a:effectLst/>
                <a:latin typeface="Arimo"/>
              </a:rPr>
              <a:t>características</a:t>
            </a:r>
            <a:r>
              <a:rPr lang="en-US" sz="1400" dirty="0">
                <a:solidFill>
                  <a:schemeClr val="tx2">
                    <a:lumMod val="10000"/>
                  </a:schemeClr>
                </a:solidFill>
                <a:effectLst/>
                <a:latin typeface="Arimo"/>
              </a:rPr>
              <a:t> del </a:t>
            </a:r>
            <a:r>
              <a:rPr lang="en-US" sz="1400" dirty="0" err="1">
                <a:solidFill>
                  <a:schemeClr val="tx2">
                    <a:lumMod val="10000"/>
                  </a:schemeClr>
                </a:solidFill>
                <a:effectLst/>
                <a:latin typeface="Arimo"/>
              </a:rPr>
              <a:t>modelo</a:t>
            </a:r>
            <a:r>
              <a:rPr lang="en-US" sz="1400" dirty="0">
                <a:solidFill>
                  <a:schemeClr val="tx2">
                    <a:lumMod val="10000"/>
                  </a:schemeClr>
                </a:solidFill>
                <a:effectLst/>
                <a:latin typeface="Arimo"/>
              </a:rPr>
              <a:t> de </a:t>
            </a:r>
            <a:r>
              <a:rPr lang="en-US" sz="1400" dirty="0" err="1">
                <a:solidFill>
                  <a:schemeClr val="tx2">
                    <a:lumMod val="10000"/>
                  </a:schemeClr>
                </a:solidFill>
                <a:effectLst/>
                <a:latin typeface="Arimo"/>
              </a:rPr>
              <a:t>acreditación</a:t>
            </a:r>
            <a:r>
              <a:rPr lang="en-US" sz="1400" dirty="0">
                <a:solidFill>
                  <a:schemeClr val="tx2">
                    <a:lumMod val="10000"/>
                  </a:schemeClr>
                </a:solidFill>
                <a:effectLst/>
                <a:latin typeface="Arimo"/>
              </a:rPr>
              <a:t>, tanto de </a:t>
            </a:r>
            <a:r>
              <a:rPr lang="en-US" sz="1400" dirty="0" err="1">
                <a:solidFill>
                  <a:schemeClr val="tx2">
                    <a:lumMod val="10000"/>
                  </a:schemeClr>
                </a:solidFill>
                <a:effectLst/>
                <a:latin typeface="Arimo"/>
              </a:rPr>
              <a:t>instituciones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como</a:t>
            </a:r>
            <a:r>
              <a:rPr lang="en-US" sz="1400" dirty="0">
                <a:solidFill>
                  <a:schemeClr val="tx2">
                    <a:lumMod val="10000"/>
                  </a:schemeClr>
                </a:solidFill>
                <a:effectLst/>
                <a:latin typeface="Arimo"/>
              </a:rPr>
              <a:t> de </a:t>
            </a:r>
            <a:r>
              <a:rPr lang="en-US" sz="1400" dirty="0" err="1">
                <a:solidFill>
                  <a:schemeClr val="tx2">
                    <a:lumMod val="10000"/>
                  </a:schemeClr>
                </a:solidFill>
                <a:effectLst/>
                <a:latin typeface="Arimo"/>
              </a:rPr>
              <a:t>programas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académicos</a:t>
            </a:r>
            <a:r>
              <a:rPr lang="en-US" sz="1400" dirty="0">
                <a:solidFill>
                  <a:schemeClr val="tx2">
                    <a:lumMod val="10000"/>
                  </a:schemeClr>
                </a:solidFill>
                <a:effectLst/>
                <a:latin typeface="Arimo"/>
              </a:rPr>
              <a:t>, </a:t>
            </a:r>
            <a:r>
              <a:rPr lang="en-US" sz="1400" b="1" dirty="0" err="1">
                <a:solidFill>
                  <a:schemeClr val="tx2">
                    <a:lumMod val="10000"/>
                  </a:schemeClr>
                </a:solidFill>
                <a:effectLst/>
                <a:latin typeface="Arimo"/>
              </a:rPr>
              <a:t>los</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logros</a:t>
            </a:r>
            <a:r>
              <a:rPr lang="en-US" sz="1400" b="1" dirty="0">
                <a:solidFill>
                  <a:schemeClr val="tx2">
                    <a:lumMod val="10000"/>
                  </a:schemeClr>
                </a:solidFill>
                <a:effectLst/>
                <a:latin typeface="Arimo"/>
              </a:rPr>
              <a:t> e </a:t>
            </a:r>
            <a:r>
              <a:rPr lang="en-US" sz="1400" b="1" dirty="0" err="1">
                <a:solidFill>
                  <a:schemeClr val="tx2">
                    <a:lumMod val="10000"/>
                  </a:schemeClr>
                </a:solidFill>
                <a:effectLst/>
                <a:latin typeface="Arimo"/>
              </a:rPr>
              <a:t>impactos</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están</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presentes</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en</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los</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enunciados</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como</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criterios</a:t>
            </a:r>
            <a:r>
              <a:rPr lang="en-US" sz="1400" b="1" dirty="0">
                <a:solidFill>
                  <a:schemeClr val="tx2">
                    <a:lumMod val="10000"/>
                  </a:schemeClr>
                </a:solidFill>
                <a:effectLst/>
                <a:latin typeface="Arimo"/>
              </a:rPr>
              <a:t> de la </a:t>
            </a:r>
            <a:r>
              <a:rPr lang="en-US" sz="1400" b="1" dirty="0" err="1">
                <a:solidFill>
                  <a:schemeClr val="tx2">
                    <a:lumMod val="10000"/>
                  </a:schemeClr>
                </a:solidFill>
                <a:effectLst/>
                <a:latin typeface="Arimo"/>
              </a:rPr>
              <a:t>alta</a:t>
            </a:r>
            <a:r>
              <a:rPr lang="en-US" sz="1400" b="1" dirty="0">
                <a:solidFill>
                  <a:schemeClr val="tx2">
                    <a:lumMod val="10000"/>
                  </a:schemeClr>
                </a:solidFill>
                <a:effectLst/>
                <a:latin typeface="Arimo"/>
              </a:rPr>
              <a:t> </a:t>
            </a:r>
            <a:r>
              <a:rPr lang="en-US" sz="1400" b="1" dirty="0" err="1">
                <a:solidFill>
                  <a:schemeClr val="tx2">
                    <a:lumMod val="10000"/>
                  </a:schemeClr>
                </a:solidFill>
                <a:effectLst/>
                <a:latin typeface="Arimo"/>
              </a:rPr>
              <a:t>calidad</a:t>
            </a:r>
            <a:r>
              <a:rPr lang="en-US" sz="1400" b="1" dirty="0">
                <a:solidFill>
                  <a:schemeClr val="tx2">
                    <a:lumMod val="10000"/>
                  </a:schemeClr>
                </a:solidFill>
                <a:effectLst/>
                <a:latin typeface="Arimo"/>
              </a:rPr>
              <a:t>. </a:t>
            </a:r>
            <a:r>
              <a:rPr lang="en-US" sz="1400" dirty="0" err="1">
                <a:solidFill>
                  <a:schemeClr val="tx2">
                    <a:lumMod val="10000"/>
                  </a:schemeClr>
                </a:solidFill>
                <a:effectLst/>
                <a:latin typeface="Arimo"/>
              </a:rPr>
              <a:t>Estos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elementos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enriquecen</a:t>
            </a:r>
            <a:r>
              <a:rPr lang="en-US" sz="1400" dirty="0">
                <a:solidFill>
                  <a:schemeClr val="tx2">
                    <a:lumMod val="10000"/>
                  </a:schemeClr>
                </a:solidFill>
                <a:effectLst/>
                <a:latin typeface="Arimo"/>
              </a:rPr>
              <a:t> la </a:t>
            </a:r>
            <a:r>
              <a:rPr lang="en-US" sz="1400" dirty="0" err="1">
                <a:solidFill>
                  <a:schemeClr val="tx2">
                    <a:lumMod val="10000"/>
                  </a:schemeClr>
                </a:solidFill>
                <a:effectLst/>
                <a:latin typeface="Arimo"/>
              </a:rPr>
              <a:t>evaluación</a:t>
            </a:r>
            <a:r>
              <a:rPr lang="en-US" sz="1400" dirty="0">
                <a:solidFill>
                  <a:schemeClr val="tx2">
                    <a:lumMod val="10000"/>
                  </a:schemeClr>
                </a:solidFill>
                <a:effectLst/>
                <a:latin typeface="Arimo"/>
              </a:rPr>
              <a:t> de la </a:t>
            </a:r>
            <a:r>
              <a:rPr lang="en-US" sz="1400" dirty="0" err="1">
                <a:solidFill>
                  <a:schemeClr val="tx2">
                    <a:lumMod val="10000"/>
                  </a:schemeClr>
                </a:solidFill>
                <a:effectLst/>
                <a:latin typeface="Arimo"/>
              </a:rPr>
              <a:t>alta</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calidad</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más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alla</a:t>
            </a:r>
            <a:r>
              <a:rPr lang="en-US" sz="1400" dirty="0">
                <a:solidFill>
                  <a:schemeClr val="tx2">
                    <a:lumMod val="10000"/>
                  </a:schemeClr>
                </a:solidFill>
                <a:effectLst/>
                <a:latin typeface="Arimo"/>
              </a:rPr>
              <a:t>́ de lo que </a:t>
            </a:r>
            <a:r>
              <a:rPr lang="en-US" sz="1400" dirty="0" err="1">
                <a:solidFill>
                  <a:schemeClr val="tx2">
                    <a:lumMod val="10000"/>
                  </a:schemeClr>
                </a:solidFill>
                <a:effectLst/>
                <a:latin typeface="Arimo"/>
              </a:rPr>
              <a:t>tradicionalmente</a:t>
            </a:r>
            <a:r>
              <a:rPr lang="en-US" sz="1400" dirty="0">
                <a:solidFill>
                  <a:schemeClr val="tx2">
                    <a:lumMod val="10000"/>
                  </a:schemeClr>
                </a:solidFill>
                <a:effectLst/>
                <a:latin typeface="Arimo"/>
              </a:rPr>
              <a:t> se </a:t>
            </a:r>
            <a:r>
              <a:rPr lang="en-US" sz="1400" dirty="0" err="1">
                <a:solidFill>
                  <a:schemeClr val="tx2">
                    <a:lumMod val="10000"/>
                  </a:schemeClr>
                </a:solidFill>
                <a:effectLst/>
                <a:latin typeface="Arimo"/>
              </a:rPr>
              <a:t>venía</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presentando</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en</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los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factores</a:t>
            </a:r>
            <a:r>
              <a:rPr lang="en-US" sz="1400" dirty="0">
                <a:solidFill>
                  <a:schemeClr val="tx2">
                    <a:lumMod val="10000"/>
                  </a:schemeClr>
                </a:solidFill>
                <a:effectLst/>
                <a:latin typeface="Arimo"/>
              </a:rPr>
              <a:t> de </a:t>
            </a:r>
            <a:r>
              <a:rPr lang="en-US" sz="1400" dirty="0" err="1">
                <a:solidFill>
                  <a:schemeClr val="tx2">
                    <a:lumMod val="10000"/>
                  </a:schemeClr>
                </a:solidFill>
                <a:effectLst/>
                <a:latin typeface="Arimo"/>
              </a:rPr>
              <a:t>impacto</a:t>
            </a:r>
            <a:r>
              <a:rPr lang="en-US" sz="1400" dirty="0">
                <a:solidFill>
                  <a:schemeClr val="tx2">
                    <a:lumMod val="10000"/>
                  </a:schemeClr>
                </a:solidFill>
                <a:effectLst/>
                <a:latin typeface="Arimo"/>
              </a:rPr>
              <a:t> social y </a:t>
            </a:r>
            <a:r>
              <a:rPr lang="en-US" sz="1400" dirty="0" err="1">
                <a:solidFill>
                  <a:schemeClr val="tx2">
                    <a:lumMod val="10000"/>
                  </a:schemeClr>
                </a:solidFill>
                <a:effectLst/>
                <a:latin typeface="Arimo"/>
              </a:rPr>
              <a:t>egresados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incluidos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en</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los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lineamientos</a:t>
            </a:r>
            <a:r>
              <a:rPr lang="en-US" sz="1400" dirty="0">
                <a:solidFill>
                  <a:schemeClr val="tx2">
                    <a:lumMod val="10000"/>
                  </a:schemeClr>
                </a:solidFill>
                <a:effectLst/>
                <a:latin typeface="Arimo"/>
              </a:rPr>
              <a:t> </a:t>
            </a:r>
            <a:r>
              <a:rPr lang="en-US" sz="1400" dirty="0" err="1">
                <a:solidFill>
                  <a:schemeClr val="tx2">
                    <a:lumMod val="10000"/>
                  </a:schemeClr>
                </a:solidFill>
                <a:effectLst/>
                <a:latin typeface="Arimo"/>
              </a:rPr>
              <a:t>precedentes</a:t>
            </a:r>
            <a:r>
              <a:rPr lang="en-US" sz="1400" dirty="0">
                <a:solidFill>
                  <a:schemeClr val="tx2">
                    <a:lumMod val="10000"/>
                  </a:schemeClr>
                </a:solidFill>
                <a:effectLst/>
                <a:latin typeface="Arimo"/>
              </a:rPr>
              <a:t> al </a:t>
            </a:r>
            <a:r>
              <a:rPr lang="en-US" sz="1400" dirty="0" err="1">
                <a:solidFill>
                  <a:schemeClr val="tx2">
                    <a:lumMod val="10000"/>
                  </a:schemeClr>
                </a:solidFill>
                <a:effectLst/>
                <a:latin typeface="Arimo"/>
              </a:rPr>
              <a:t>Acuerdo</a:t>
            </a:r>
            <a:r>
              <a:rPr lang="en-US" sz="1400" dirty="0">
                <a:solidFill>
                  <a:schemeClr val="tx2">
                    <a:lumMod val="10000"/>
                  </a:schemeClr>
                </a:solidFill>
                <a:effectLst/>
                <a:latin typeface="Arimo"/>
              </a:rPr>
              <a:t> 02 de 2020. </a:t>
            </a:r>
            <a:endParaRPr lang="en-US" sz="1050" dirty="0">
              <a:solidFill>
                <a:schemeClr val="tx2">
                  <a:lumMod val="10000"/>
                </a:schemeClr>
              </a:solidFill>
            </a:endParaRPr>
          </a:p>
          <a:p>
            <a:pPr algn="ctr"/>
            <a:r>
              <a:rPr lang="en-US" sz="1050" dirty="0">
                <a:solidFill>
                  <a:schemeClr val="tx2">
                    <a:lumMod val="10000"/>
                  </a:schemeClr>
                </a:solidFill>
                <a:effectLst/>
                <a:latin typeface="Arial" panose="020B0604020202020204" pitchFamily="34" charset="0"/>
              </a:rPr>
              <a:t>.</a:t>
            </a:r>
          </a:p>
          <a:p>
            <a:pPr algn="ctr"/>
            <a:endParaRPr lang="en-US" sz="105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28047832-66A0-B0A2-740E-C30853D2D3AF}"/>
              </a:ext>
            </a:extLst>
          </p:cNvPr>
          <p:cNvSpPr txBox="1"/>
          <p:nvPr/>
        </p:nvSpPr>
        <p:spPr>
          <a:xfrm>
            <a:off x="3030280" y="1577353"/>
            <a:ext cx="2906233" cy="646331"/>
          </a:xfrm>
          <a:prstGeom prst="rect">
            <a:avLst/>
          </a:prstGeom>
          <a:solidFill>
            <a:srgbClr val="326D77"/>
          </a:solidFill>
        </p:spPr>
        <p:txBody>
          <a:bodyPr wrap="square">
            <a:spAutoFit/>
          </a:bodyPr>
          <a:lstStyle/>
          <a:p>
            <a:pPr algn="ct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El </a:t>
            </a:r>
            <a:r>
              <a:rPr lang="en-US" sz="12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Consejo</a:t>
            </a: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Nacional de </a:t>
            </a:r>
            <a:r>
              <a:rPr lang="en-US" sz="12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Acreditación</a:t>
            </a: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Colombia</a:t>
            </a:r>
          </a:p>
          <a:p>
            <a:pPr algn="ctr"/>
            <a:endParaRPr lang="en-CO" sz="1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375B633F-31B6-E76F-5FCB-5149FD869A20}"/>
              </a:ext>
            </a:extLst>
          </p:cNvPr>
          <p:cNvSpPr/>
          <p:nvPr/>
        </p:nvSpPr>
        <p:spPr>
          <a:xfrm>
            <a:off x="6096000" y="2325668"/>
            <a:ext cx="2849525" cy="343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effectLst/>
                <a:latin typeface="Arial" panose="020B0604020202020204" pitchFamily="34" charset="0"/>
              </a:rPr>
              <a:t>La </a:t>
            </a:r>
            <a:r>
              <a:rPr lang="en-US" sz="1200" dirty="0" err="1">
                <a:solidFill>
                  <a:schemeClr val="tx2">
                    <a:lumMod val="10000"/>
                  </a:schemeClr>
                </a:solidFill>
                <a:effectLst/>
                <a:latin typeface="Arial" panose="020B0604020202020204" pitchFamily="34" charset="0"/>
              </a:rPr>
              <a:t>carrera</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debe</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tener</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una</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definición</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clara</a:t>
            </a:r>
            <a:r>
              <a:rPr lang="en-US" sz="1200" dirty="0">
                <a:solidFill>
                  <a:schemeClr val="tx2">
                    <a:lumMod val="10000"/>
                  </a:schemeClr>
                </a:solidFill>
                <a:effectLst/>
                <a:latin typeface="Arial" panose="020B0604020202020204" pitchFamily="34" charset="0"/>
              </a:rPr>
              <a:t> de sus </a:t>
            </a:r>
            <a:r>
              <a:rPr lang="en-US" sz="1200" dirty="0" err="1">
                <a:solidFill>
                  <a:schemeClr val="tx2">
                    <a:lumMod val="10000"/>
                  </a:schemeClr>
                </a:solidFill>
                <a:effectLst/>
                <a:latin typeface="Arial" panose="020B0604020202020204" pitchFamily="34" charset="0"/>
              </a:rPr>
              <a:t>objetivos</a:t>
            </a:r>
            <a:r>
              <a:rPr lang="en-US" sz="1200" dirty="0">
                <a:solidFill>
                  <a:schemeClr val="tx2">
                    <a:lumMod val="10000"/>
                  </a:schemeClr>
                </a:solidFill>
                <a:effectLst/>
                <a:latin typeface="Arial" panose="020B0604020202020204" pitchFamily="34" charset="0"/>
              </a:rPr>
              <a:t> y </a:t>
            </a:r>
            <a:r>
              <a:rPr lang="en-US" sz="1200" dirty="0" err="1">
                <a:solidFill>
                  <a:schemeClr val="tx2">
                    <a:lumMod val="10000"/>
                  </a:schemeClr>
                </a:solidFill>
                <a:effectLst/>
                <a:latin typeface="Arial" panose="020B0604020202020204" pitchFamily="34" charset="0"/>
              </a:rPr>
              <a:t>metas</a:t>
            </a:r>
            <a:r>
              <a:rPr lang="en-US" sz="1200" dirty="0">
                <a:solidFill>
                  <a:schemeClr val="tx2">
                    <a:lumMod val="10000"/>
                  </a:schemeClr>
                </a:solidFill>
                <a:effectLst/>
                <a:latin typeface="Arial" panose="020B0604020202020204" pitchFamily="34" charset="0"/>
              </a:rPr>
              <a:t>;</a:t>
            </a:r>
          </a:p>
          <a:p>
            <a:pPr algn="ctr"/>
            <a:r>
              <a:rPr lang="en-US" sz="1200" dirty="0" err="1">
                <a:solidFill>
                  <a:schemeClr val="tx2">
                    <a:lumMod val="10000"/>
                  </a:schemeClr>
                </a:solidFill>
                <a:effectLst/>
                <a:latin typeface="Arial" panose="020B0604020202020204" pitchFamily="34" charset="0"/>
              </a:rPr>
              <a:t>está</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concebida</a:t>
            </a:r>
            <a:r>
              <a:rPr lang="en-US" sz="1200" dirty="0">
                <a:solidFill>
                  <a:schemeClr val="tx2">
                    <a:lumMod val="10000"/>
                  </a:schemeClr>
                </a:solidFill>
                <a:effectLst/>
                <a:latin typeface="Arial" panose="020B0604020202020204" pitchFamily="34" charset="0"/>
              </a:rPr>
              <a:t> para </a:t>
            </a:r>
            <a:r>
              <a:rPr lang="en-US" sz="1200" dirty="0" err="1">
                <a:solidFill>
                  <a:schemeClr val="tx2">
                    <a:lumMod val="10000"/>
                  </a:schemeClr>
                </a:solidFill>
                <a:effectLst/>
                <a:latin typeface="Arial" panose="020B0604020202020204" pitchFamily="34" charset="0"/>
              </a:rPr>
              <a:t>alcanzar</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el</a:t>
            </a:r>
            <a:r>
              <a:rPr lang="en-US" sz="1200" dirty="0">
                <a:solidFill>
                  <a:schemeClr val="tx2">
                    <a:lumMod val="10000"/>
                  </a:schemeClr>
                </a:solidFill>
                <a:effectLst/>
                <a:latin typeface="Arial" panose="020B0604020202020204" pitchFamily="34" charset="0"/>
              </a:rPr>
              <a:t> fin </a:t>
            </a:r>
            <a:r>
              <a:rPr lang="en-US" sz="1200" dirty="0" err="1">
                <a:solidFill>
                  <a:schemeClr val="tx2">
                    <a:lumMod val="10000"/>
                  </a:schemeClr>
                </a:solidFill>
                <a:effectLst/>
                <a:latin typeface="Arial" panose="020B0604020202020204" pitchFamily="34" charset="0"/>
              </a:rPr>
              <a:t>propuesto</a:t>
            </a:r>
            <a:r>
              <a:rPr lang="en-US" sz="1200" dirty="0">
                <a:solidFill>
                  <a:schemeClr val="tx2">
                    <a:lumMod val="10000"/>
                  </a:schemeClr>
                </a:solidFill>
                <a:effectLst/>
                <a:latin typeface="Arial" panose="020B0604020202020204" pitchFamily="34" charset="0"/>
              </a:rPr>
              <a:t>, que es de </a:t>
            </a:r>
            <a:r>
              <a:rPr lang="en-US" sz="1200" dirty="0" err="1">
                <a:solidFill>
                  <a:schemeClr val="tx2">
                    <a:lumMod val="10000"/>
                  </a:schemeClr>
                </a:solidFill>
                <a:effectLst/>
                <a:latin typeface="Arial" panose="020B0604020202020204" pitchFamily="34" charset="0"/>
              </a:rPr>
              <a:t>dominio</a:t>
            </a:r>
            <a:endParaRPr lang="en-US" sz="1200" dirty="0">
              <a:solidFill>
                <a:schemeClr val="tx2">
                  <a:lumMod val="10000"/>
                </a:schemeClr>
              </a:solidFill>
              <a:effectLst/>
              <a:latin typeface="Arial" panose="020B0604020202020204" pitchFamily="34" charset="0"/>
            </a:endParaRPr>
          </a:p>
          <a:p>
            <a:pPr algn="ctr"/>
            <a:r>
              <a:rPr lang="en-US" sz="1200" dirty="0" err="1">
                <a:solidFill>
                  <a:schemeClr val="tx2">
                    <a:lumMod val="10000"/>
                  </a:schemeClr>
                </a:solidFill>
                <a:effectLst/>
                <a:latin typeface="Arial" panose="020B0604020202020204" pitchFamily="34" charset="0"/>
              </a:rPr>
              <a:t>público</a:t>
            </a:r>
            <a:r>
              <a:rPr lang="en-US" sz="1200" dirty="0">
                <a:solidFill>
                  <a:schemeClr val="tx2">
                    <a:lumMod val="10000"/>
                  </a:schemeClr>
                </a:solidFill>
                <a:effectLst/>
                <a:latin typeface="Arial" panose="020B0604020202020204" pitchFamily="34" charset="0"/>
              </a:rPr>
              <a:t>. Se indica </a:t>
            </a:r>
            <a:r>
              <a:rPr lang="en-US" sz="1200" dirty="0" err="1">
                <a:solidFill>
                  <a:schemeClr val="tx2">
                    <a:lumMod val="10000"/>
                  </a:schemeClr>
                </a:solidFill>
                <a:effectLst/>
                <a:latin typeface="Arial" panose="020B0604020202020204" pitchFamily="34" charset="0"/>
              </a:rPr>
              <a:t>por</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qué</a:t>
            </a:r>
            <a:r>
              <a:rPr lang="en-US" sz="1200" dirty="0">
                <a:solidFill>
                  <a:schemeClr val="tx2">
                    <a:lumMod val="10000"/>
                  </a:schemeClr>
                </a:solidFill>
                <a:effectLst/>
                <a:latin typeface="Arial" panose="020B0604020202020204" pitchFamily="34" charset="0"/>
              </a:rPr>
              <a:t> y para </a:t>
            </a:r>
            <a:r>
              <a:rPr lang="en-US" sz="1200" dirty="0" err="1">
                <a:solidFill>
                  <a:schemeClr val="tx2">
                    <a:lumMod val="10000"/>
                  </a:schemeClr>
                </a:solidFill>
                <a:effectLst/>
                <a:latin typeface="Arial" panose="020B0604020202020204" pitchFamily="34" charset="0"/>
              </a:rPr>
              <a:t>qué</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fue</a:t>
            </a:r>
            <a:r>
              <a:rPr lang="en-US" sz="1200" dirty="0">
                <a:solidFill>
                  <a:schemeClr val="tx2">
                    <a:lumMod val="10000"/>
                  </a:schemeClr>
                </a:solidFill>
                <a:effectLst/>
                <a:latin typeface="Arial" panose="020B0604020202020204" pitchFamily="34" charset="0"/>
              </a:rPr>
              <a:t> </a:t>
            </a:r>
            <a:r>
              <a:rPr lang="en-US" sz="1200" dirty="0" err="1">
                <a:solidFill>
                  <a:schemeClr val="tx2">
                    <a:lumMod val="10000"/>
                  </a:schemeClr>
                </a:solidFill>
                <a:effectLst/>
                <a:latin typeface="Arial" panose="020B0604020202020204" pitchFamily="34" charset="0"/>
              </a:rPr>
              <a:t>creada</a:t>
            </a:r>
            <a:r>
              <a:rPr lang="en-US" sz="1200" dirty="0">
                <a:solidFill>
                  <a:schemeClr val="tx2">
                    <a:lumMod val="10000"/>
                  </a:schemeClr>
                </a:solidFill>
                <a:effectLst/>
                <a:latin typeface="Arial" panose="020B0604020202020204" pitchFamily="34" charset="0"/>
              </a:rPr>
              <a:t> la </a:t>
            </a:r>
            <a:r>
              <a:rPr lang="en-US" sz="1200" dirty="0" err="1">
                <a:solidFill>
                  <a:schemeClr val="tx2">
                    <a:lumMod val="10000"/>
                  </a:schemeClr>
                </a:solidFill>
                <a:effectLst/>
                <a:latin typeface="Arial" panose="020B0604020202020204" pitchFamily="34" charset="0"/>
              </a:rPr>
              <a:t>carrera</a:t>
            </a:r>
            <a:r>
              <a:rPr lang="en-US" sz="1200" dirty="0">
                <a:solidFill>
                  <a:schemeClr val="tx2">
                    <a:lumMod val="10000"/>
                  </a:schemeClr>
                </a:solidFill>
                <a:effectLst/>
                <a:latin typeface="Arial" panose="020B0604020202020204" pitchFamily="34" charset="0"/>
              </a:rPr>
              <a:t>, se </a:t>
            </a:r>
            <a:r>
              <a:rPr lang="en-US" sz="1200" dirty="0" err="1">
                <a:solidFill>
                  <a:schemeClr val="tx2">
                    <a:lumMod val="10000"/>
                  </a:schemeClr>
                </a:solidFill>
                <a:effectLst/>
                <a:latin typeface="Arial" panose="020B0604020202020204" pitchFamily="34" charset="0"/>
              </a:rPr>
              <a:t>identifica</a:t>
            </a:r>
            <a:endParaRPr lang="en-US" sz="1200" dirty="0">
              <a:solidFill>
                <a:schemeClr val="tx2">
                  <a:lumMod val="10000"/>
                </a:schemeClr>
              </a:solidFill>
              <a:effectLst/>
              <a:latin typeface="Arial" panose="020B0604020202020204" pitchFamily="34" charset="0"/>
            </a:endParaRPr>
          </a:p>
          <a:p>
            <a:pPr algn="ctr"/>
            <a:r>
              <a:rPr lang="en-US" sz="1200" dirty="0">
                <a:solidFill>
                  <a:schemeClr val="tx2">
                    <a:lumMod val="10000"/>
                  </a:schemeClr>
                </a:solidFill>
                <a:effectLst/>
                <a:latin typeface="Arial" panose="020B0604020202020204" pitchFamily="34" charset="0"/>
              </a:rPr>
              <a:t>la </a:t>
            </a:r>
            <a:r>
              <a:rPr lang="en-US" sz="1200" dirty="0" err="1">
                <a:solidFill>
                  <a:schemeClr val="tx2">
                    <a:lumMod val="10000"/>
                  </a:schemeClr>
                </a:solidFill>
                <a:effectLst/>
                <a:latin typeface="Arial" panose="020B0604020202020204" pitchFamily="34" charset="0"/>
              </a:rPr>
              <a:t>demanda</a:t>
            </a:r>
            <a:r>
              <a:rPr lang="en-US" sz="1200" dirty="0">
                <a:solidFill>
                  <a:schemeClr val="tx2">
                    <a:lumMod val="10000"/>
                  </a:schemeClr>
                </a:solidFill>
                <a:effectLst/>
                <a:latin typeface="Arial" panose="020B0604020202020204" pitchFamily="34" charset="0"/>
              </a:rPr>
              <a:t> social a que </a:t>
            </a:r>
            <a:r>
              <a:rPr lang="en-US" sz="1200" dirty="0" err="1">
                <a:solidFill>
                  <a:schemeClr val="tx2">
                    <a:lumMod val="10000"/>
                  </a:schemeClr>
                </a:solidFill>
                <a:effectLst/>
                <a:latin typeface="Arial" panose="020B0604020202020204" pitchFamily="34" charset="0"/>
              </a:rPr>
              <a:t>responde</a:t>
            </a:r>
            <a:r>
              <a:rPr lang="en-US" sz="1200" dirty="0">
                <a:solidFill>
                  <a:schemeClr val="tx2">
                    <a:lumMod val="10000"/>
                  </a:schemeClr>
                </a:solidFill>
                <a:effectLst/>
                <a:latin typeface="Arial" panose="020B0604020202020204" pitchFamily="34" charset="0"/>
              </a:rPr>
              <a:t> y </a:t>
            </a:r>
            <a:r>
              <a:rPr lang="en-US" sz="1200" dirty="0" err="1">
                <a:solidFill>
                  <a:schemeClr val="tx2">
                    <a:lumMod val="10000"/>
                  </a:schemeClr>
                </a:solidFill>
                <a:effectLst/>
                <a:latin typeface="Arial" panose="020B0604020202020204" pitchFamily="34" charset="0"/>
              </a:rPr>
              <a:t>el</a:t>
            </a:r>
            <a:r>
              <a:rPr lang="en-US" sz="1200" dirty="0">
                <a:solidFill>
                  <a:schemeClr val="tx2">
                    <a:lumMod val="10000"/>
                  </a:schemeClr>
                </a:solidFill>
                <a:effectLst/>
                <a:latin typeface="Arial" panose="020B0604020202020204" pitchFamily="34" charset="0"/>
              </a:rPr>
              <a:t> </a:t>
            </a:r>
            <a:r>
              <a:rPr lang="en-US" sz="1200" b="1" dirty="0" err="1">
                <a:solidFill>
                  <a:schemeClr val="tx2">
                    <a:lumMod val="10000"/>
                  </a:schemeClr>
                </a:solidFill>
                <a:effectLst/>
                <a:latin typeface="Arial" panose="020B0604020202020204" pitchFamily="34" charset="0"/>
              </a:rPr>
              <a:t>impacto</a:t>
            </a:r>
            <a:r>
              <a:rPr lang="en-US" sz="1200" b="1" dirty="0">
                <a:solidFill>
                  <a:schemeClr val="tx2">
                    <a:lumMod val="10000"/>
                  </a:schemeClr>
                </a:solidFill>
                <a:effectLst/>
                <a:latin typeface="Arial" panose="020B0604020202020204" pitchFamily="34" charset="0"/>
              </a:rPr>
              <a:t> social y </a:t>
            </a:r>
            <a:r>
              <a:rPr lang="en-US" sz="1200" b="1" dirty="0" err="1">
                <a:solidFill>
                  <a:schemeClr val="tx2">
                    <a:lumMod val="10000"/>
                  </a:schemeClr>
                </a:solidFill>
                <a:effectLst/>
                <a:latin typeface="Arial" panose="020B0604020202020204" pitchFamily="34" charset="0"/>
              </a:rPr>
              <a:t>ambiental</a:t>
            </a:r>
            <a:r>
              <a:rPr lang="en-US" sz="1200" dirty="0">
                <a:solidFill>
                  <a:schemeClr val="tx2">
                    <a:lumMod val="10000"/>
                  </a:schemeClr>
                </a:solidFill>
                <a:effectLst/>
                <a:latin typeface="Arial" panose="020B0604020202020204" pitchFamily="34" charset="0"/>
              </a:rPr>
              <a:t>.</a:t>
            </a:r>
          </a:p>
          <a:p>
            <a:pPr algn="ctr"/>
            <a:endParaRPr lang="en-US" sz="12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p>
            <a:pPr algn="ctr"/>
            <a:endParaRPr lang="en-US" sz="12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485074EE-F6AF-7FF9-0AC7-16A6F8CA1271}"/>
              </a:ext>
            </a:extLst>
          </p:cNvPr>
          <p:cNvSpPr txBox="1"/>
          <p:nvPr/>
        </p:nvSpPr>
        <p:spPr>
          <a:xfrm>
            <a:off x="6096001" y="1577353"/>
            <a:ext cx="2849526" cy="646331"/>
          </a:xfrm>
          <a:prstGeom prst="rect">
            <a:avLst/>
          </a:prstGeom>
          <a:solidFill>
            <a:srgbClr val="326D77"/>
          </a:solidFill>
        </p:spPr>
        <p:txBody>
          <a:bodyPr wrap="square">
            <a:spAutoFit/>
          </a:bodyPr>
          <a:lstStyle>
            <a:defPPr>
              <a:defRPr lang="en-CO"/>
            </a:defPPr>
            <a:lvl1pPr algn="ctr">
              <a:defRPr sz="1200" b="0" i="0">
                <a:solidFill>
                  <a:srgbClr val="0D0D0D"/>
                </a:solidFill>
                <a:effectLst/>
                <a:latin typeface="Tahoma" panose="020B0604030504040204" pitchFamily="34" charset="0"/>
                <a:ea typeface="Tahoma" panose="020B0604030504040204" pitchFamily="34" charset="0"/>
                <a:cs typeface="Tahoma" panose="020B0604030504040204" pitchFamily="34" charset="0"/>
              </a:defRPr>
            </a:lvl1pPr>
          </a:lstStyle>
          <a:p>
            <a:endParaRPr lang="en-US" b="1" dirty="0">
              <a:solidFill>
                <a:schemeClr val="bg1"/>
              </a:solidFill>
            </a:endParaRPr>
          </a:p>
          <a:p>
            <a:r>
              <a:rPr lang="en-US" b="1" dirty="0">
                <a:solidFill>
                  <a:schemeClr val="bg1"/>
                </a:solidFill>
              </a:rPr>
              <a:t>ARCUSUR</a:t>
            </a:r>
          </a:p>
          <a:p>
            <a:endParaRPr lang="en-CO" b="1" dirty="0">
              <a:solidFill>
                <a:schemeClr val="bg1"/>
              </a:solidFill>
            </a:endParaRPr>
          </a:p>
        </p:txBody>
      </p:sp>
      <p:sp>
        <p:nvSpPr>
          <p:cNvPr id="22" name="Title 1">
            <a:extLst>
              <a:ext uri="{FF2B5EF4-FFF2-40B4-BE49-F238E27FC236}">
                <a16:creationId xmlns:a16="http://schemas.microsoft.com/office/drawing/2014/main" id="{4B7B87AB-BC91-C46A-B25C-9A454DE79458}"/>
              </a:ext>
            </a:extLst>
          </p:cNvPr>
          <p:cNvSpPr txBox="1">
            <a:spLocks/>
          </p:cNvSpPr>
          <p:nvPr/>
        </p:nvSpPr>
        <p:spPr>
          <a:xfrm>
            <a:off x="191482" y="88443"/>
            <a:ext cx="4828753" cy="889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O" sz="16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¿Cuáles son las principales perspectivas de evaluación de impacto de educación superior en los países latinoamericanos?</a:t>
            </a:r>
          </a:p>
        </p:txBody>
      </p:sp>
      <p:pic>
        <p:nvPicPr>
          <p:cNvPr id="3" name="Picture 2">
            <a:extLst>
              <a:ext uri="{FF2B5EF4-FFF2-40B4-BE49-F238E27FC236}">
                <a16:creationId xmlns:a16="http://schemas.microsoft.com/office/drawing/2014/main" id="{8769F1B6-65B2-6AC0-515D-44D016CF0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478" y="906542"/>
            <a:ext cx="1100757" cy="568827"/>
          </a:xfrm>
          <a:prstGeom prst="rect">
            <a:avLst/>
          </a:prstGeom>
        </p:spPr>
      </p:pic>
      <p:pic>
        <p:nvPicPr>
          <p:cNvPr id="2050" name="Picture 2" descr="PROGRAMA DE MOVILIDAD ACADÉMICA REGIONAL">
            <a:extLst>
              <a:ext uri="{FF2B5EF4-FFF2-40B4-BE49-F238E27FC236}">
                <a16:creationId xmlns:a16="http://schemas.microsoft.com/office/drawing/2014/main" id="{8F97366D-C3C1-D9AD-B5A3-0474FE289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8" y="894915"/>
            <a:ext cx="1025522" cy="68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1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9BDB-4B44-D577-3BF5-917F5988694F}"/>
              </a:ext>
            </a:extLst>
          </p:cNvPr>
          <p:cNvSpPr>
            <a:spLocks noGrp="1"/>
          </p:cNvSpPr>
          <p:nvPr>
            <p:ph type="title"/>
          </p:nvPr>
        </p:nvSpPr>
        <p:spPr>
          <a:xfrm>
            <a:off x="735106" y="412074"/>
            <a:ext cx="6735455" cy="840296"/>
          </a:xfrm>
        </p:spPr>
        <p:txBody>
          <a:bodyPr>
            <a:normAutofit fontScale="90000"/>
          </a:bodyPr>
          <a:lstStyle/>
          <a:p>
            <a:r>
              <a:rPr lang="en-CO" sz="32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¿Cuáles son las principales perspectivas de impacto?</a:t>
            </a:r>
          </a:p>
        </p:txBody>
      </p:sp>
      <p:graphicFrame>
        <p:nvGraphicFramePr>
          <p:cNvPr id="4" name="Diagram 3">
            <a:extLst>
              <a:ext uri="{FF2B5EF4-FFF2-40B4-BE49-F238E27FC236}">
                <a16:creationId xmlns:a16="http://schemas.microsoft.com/office/drawing/2014/main" id="{7F180BC1-E420-6C17-2EFC-5DD9C7B73974}"/>
              </a:ext>
            </a:extLst>
          </p:cNvPr>
          <p:cNvGraphicFramePr/>
          <p:nvPr/>
        </p:nvGraphicFramePr>
        <p:xfrm>
          <a:off x="1641698" y="239876"/>
          <a:ext cx="936125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AB71F29-FF9C-5AB8-8711-E9A02F0099A4}"/>
              </a:ext>
            </a:extLst>
          </p:cNvPr>
          <p:cNvSpPr txBox="1"/>
          <p:nvPr/>
        </p:nvSpPr>
        <p:spPr>
          <a:xfrm>
            <a:off x="4096984" y="4608255"/>
            <a:ext cx="1913382" cy="430887"/>
          </a:xfrm>
          <a:prstGeom prst="rect">
            <a:avLst/>
          </a:prstGeom>
          <a:noFill/>
        </p:spPr>
        <p:txBody>
          <a:bodyPr wrap="square">
            <a:spAutoFit/>
          </a:bodyPr>
          <a:lstStyle/>
          <a:p>
            <a:pPr lvl="0" algn="ctr">
              <a:buSzPts val="1200"/>
              <a:tabLst>
                <a:tab pos="953135" algn="l"/>
              </a:tabLst>
            </a:pPr>
            <a:r>
              <a:rPr lang="es-ES" sz="1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(González, 2001; Liberta, 2007; Pichardo 1997)</a:t>
            </a:r>
            <a:endParaRPr lang="en-CO" sz="1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B0DF4A72-1D5C-1BB7-29FB-B7BD48CC2ECC}"/>
              </a:ext>
            </a:extLst>
          </p:cNvPr>
          <p:cNvSpPr txBox="1"/>
          <p:nvPr/>
        </p:nvSpPr>
        <p:spPr>
          <a:xfrm>
            <a:off x="1441562" y="4550547"/>
            <a:ext cx="2813055" cy="1107996"/>
          </a:xfrm>
          <a:prstGeom prst="rect">
            <a:avLst/>
          </a:prstGeom>
          <a:noFill/>
        </p:spPr>
        <p:txBody>
          <a:bodyPr wrap="square">
            <a:spAutoFit/>
          </a:bodyPr>
          <a:lstStyle/>
          <a:p>
            <a:pPr lvl="0" algn="ctr">
              <a:buSzPts val="1200"/>
              <a:tabLst>
                <a:tab pos="953135" algn="l"/>
              </a:tabLst>
            </a:pPr>
            <a:r>
              <a:rPr lang="es-ES" sz="1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(OCDE, 1992</a:t>
            </a:r>
            <a:r>
              <a:rPr lang="en-CO" sz="1100" dirty="0">
                <a:effectLst/>
                <a:latin typeface="Tahoma" panose="020B0604030504040204" pitchFamily="34" charset="0"/>
                <a:ea typeface="Tahoma" panose="020B0604030504040204" pitchFamily="34" charset="0"/>
                <a:cs typeface="Tahoma" panose="020B0604030504040204" pitchFamily="34" charset="0"/>
              </a:rPr>
              <a:t>; </a:t>
            </a:r>
            <a:r>
              <a:rPr lang="es-ES" sz="1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Fernández, 2000; Guzmán, 2004</a:t>
            </a:r>
            <a:r>
              <a:rPr lang="en-CO"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s-ES" sz="1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Asociación Internacional de Evaluación de Impacto, 2015</a:t>
            </a:r>
            <a:r>
              <a:rPr lang="en-CO" sz="1100" dirty="0">
                <a:effectLst/>
                <a:latin typeface="Tahoma" panose="020B0604030504040204" pitchFamily="34" charset="0"/>
                <a:ea typeface="Tahoma" panose="020B0604030504040204" pitchFamily="34" charset="0"/>
                <a:cs typeface="Tahoma" panose="020B0604030504040204" pitchFamily="34" charset="0"/>
              </a:rPr>
              <a:t>; </a:t>
            </a:r>
            <a:r>
              <a:rPr kumimoji="0" lang="es-ES" altLang="en-CO" sz="1100" b="0" i="0" u="none" strike="noStrike" cap="none" normalizeH="0" baseline="0" dirty="0">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Schultz, 1961; </a:t>
            </a:r>
            <a:r>
              <a:rPr kumimoji="0" lang="es-ES" altLang="en-CO" sz="1100" b="0" i="0" u="none" strike="noStrike" cap="none" normalizeH="0" baseline="0" dirty="0" err="1">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Romer</a:t>
            </a:r>
            <a:r>
              <a:rPr kumimoji="0" lang="es-ES" altLang="en-CO" sz="1100" b="0" i="0" u="none" strike="noStrike" cap="none" normalizeH="0" baseline="0" dirty="0">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 1990; Sen 1999; </a:t>
            </a:r>
            <a:r>
              <a:rPr kumimoji="0" lang="es-ES" altLang="en-CO" sz="1100" b="0" i="0" u="none" strike="noStrike" cap="none" normalizeH="0" baseline="0" dirty="0" err="1">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Hanushek</a:t>
            </a:r>
            <a:r>
              <a:rPr kumimoji="0" lang="es-ES" altLang="en-CO" sz="1100" b="0" i="0" u="none" strike="noStrike" cap="none" normalizeH="0" baseline="0" dirty="0">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 &amp; </a:t>
            </a:r>
            <a:r>
              <a:rPr kumimoji="0" lang="es-ES" altLang="en-CO" sz="1100" b="0" i="0" u="none" strike="noStrike" cap="none" normalizeH="0" baseline="0" dirty="0" err="1">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Woessmann</a:t>
            </a:r>
            <a:r>
              <a:rPr kumimoji="0" lang="es-ES" altLang="en-CO" sz="1100" b="0" i="0" u="none" strike="noStrike" cap="none" normalizeH="0" baseline="0" dirty="0">
                <a:ln>
                  <a:noFill/>
                </a:ln>
                <a:solidFill>
                  <a:srgbClr val="000000"/>
                </a:solidFill>
                <a:effectLst/>
                <a:latin typeface="Tahoma" panose="020B0604030504040204" pitchFamily="34" charset="0"/>
                <a:ea typeface="Tahoma" panose="020B0604030504040204" pitchFamily="34" charset="0"/>
                <a:cs typeface="Tahoma" panose="020B0604030504040204" pitchFamily="34" charset="0"/>
              </a:rPr>
              <a:t>, 2010; Rincón, Rengifo, Hernández, &amp; Prada, 2022</a:t>
            </a:r>
            <a:r>
              <a:rPr lang="en-CO" sz="1100" dirty="0">
                <a:effectLst/>
                <a:latin typeface="Tahoma" panose="020B0604030504040204" pitchFamily="34" charset="0"/>
                <a:ea typeface="Tahoma" panose="020B0604030504040204" pitchFamily="34" charset="0"/>
                <a:cs typeface="Tahoma" panose="020B0604030504040204" pitchFamily="34" charset="0"/>
              </a:rPr>
              <a:t> </a:t>
            </a:r>
            <a:r>
              <a:rPr lang="es-ES" sz="1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CO" sz="1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3966EA2-950B-E1BE-5515-BAD35AD2FD25}"/>
              </a:ext>
            </a:extLst>
          </p:cNvPr>
          <p:cNvSpPr txBox="1"/>
          <p:nvPr/>
        </p:nvSpPr>
        <p:spPr>
          <a:xfrm>
            <a:off x="6320352" y="4560528"/>
            <a:ext cx="2164215" cy="1015663"/>
          </a:xfrm>
          <a:prstGeom prst="rect">
            <a:avLst/>
          </a:prstGeom>
          <a:noFill/>
        </p:spPr>
        <p:txBody>
          <a:bodyPr wrap="square">
            <a:spAutoFit/>
          </a:bodyPr>
          <a:lstStyle/>
          <a:p>
            <a:pPr algn="ctr"/>
            <a:r>
              <a:rPr lang="es-ES" sz="1200" dirty="0">
                <a:effectLst/>
                <a:latin typeface="Tahoma" panose="020B0604030504040204" pitchFamily="34" charset="0"/>
                <a:ea typeface="Tahoma" panose="020B0604030504040204" pitchFamily="34" charset="0"/>
                <a:cs typeface="Tahoma" panose="020B0604030504040204" pitchFamily="34" charset="0"/>
              </a:rPr>
              <a:t>(Navarro, 2003; </a:t>
            </a:r>
            <a:r>
              <a:rPr lang="es-ES"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Cejas &amp; Álvarez, 2006; Rodríguez, </a:t>
            </a:r>
            <a:r>
              <a:rPr lang="es-ES" sz="1200" dirty="0">
                <a:effectLst/>
                <a:latin typeface="Tahoma" panose="020B0604030504040204" pitchFamily="34" charset="0"/>
                <a:ea typeface="Tahoma" panose="020B0604030504040204" pitchFamily="34" charset="0"/>
                <a:cs typeface="Tahoma" panose="020B0604030504040204" pitchFamily="34" charset="0"/>
              </a:rPr>
              <a:t>Núñez, Valle, Blas &amp; Rosario, 2009; Prats, Franco, &amp; Ramírez, 2021)</a:t>
            </a:r>
            <a:r>
              <a:rPr lang="en-CO" sz="1200" dirty="0">
                <a:effectLst/>
                <a:latin typeface="Tahoma" panose="020B0604030504040204" pitchFamily="34" charset="0"/>
                <a:ea typeface="Tahoma" panose="020B0604030504040204" pitchFamily="34" charset="0"/>
                <a:cs typeface="Tahoma" panose="020B0604030504040204" pitchFamily="34" charset="0"/>
              </a:rPr>
              <a:t> </a:t>
            </a:r>
            <a:endParaRPr lang="en-CO"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DD4A6FF0-3344-77F1-C052-4D540A15EFAB}"/>
              </a:ext>
            </a:extLst>
          </p:cNvPr>
          <p:cNvSpPr txBox="1"/>
          <p:nvPr/>
        </p:nvSpPr>
        <p:spPr>
          <a:xfrm>
            <a:off x="8904382" y="4550547"/>
            <a:ext cx="1846056" cy="461665"/>
          </a:xfrm>
          <a:prstGeom prst="rect">
            <a:avLst/>
          </a:prstGeom>
          <a:noFill/>
        </p:spPr>
        <p:txBody>
          <a:bodyPr wrap="square">
            <a:spAutoFit/>
          </a:bodyPr>
          <a:lstStyle/>
          <a:p>
            <a:pPr algn="ctr"/>
            <a:r>
              <a:rPr lang="es-ES" sz="1050" dirty="0">
                <a:effectLst/>
                <a:latin typeface="Tahoma" panose="020B0604030504040204" pitchFamily="34" charset="0"/>
                <a:ea typeface="Tahoma" panose="020B0604030504040204" pitchFamily="34" charset="0"/>
                <a:cs typeface="Tahoma" panose="020B0604030504040204" pitchFamily="34" charset="0"/>
              </a:rPr>
              <a:t>Vilalta 2013; </a:t>
            </a:r>
            <a:r>
              <a:rPr lang="es-ES" sz="1200" dirty="0" err="1">
                <a:effectLst/>
                <a:latin typeface="Tahoma" panose="020B0604030504040204" pitchFamily="34" charset="0"/>
                <a:ea typeface="Tahoma" panose="020B0604030504040204" pitchFamily="34" charset="0"/>
                <a:cs typeface="Tahoma" panose="020B0604030504040204" pitchFamily="34" charset="0"/>
              </a:rPr>
              <a:t>Lockett</a:t>
            </a:r>
            <a:r>
              <a:rPr lang="es-ES" sz="1200" dirty="0">
                <a:effectLst/>
                <a:latin typeface="Tahoma" panose="020B0604030504040204" pitchFamily="34" charset="0"/>
                <a:ea typeface="Tahoma" panose="020B0604030504040204" pitchFamily="34" charset="0"/>
                <a:cs typeface="Tahoma" panose="020B0604030504040204" pitchFamily="34" charset="0"/>
              </a:rPr>
              <a:t>, Kerr, &amp; Robinson,2008</a:t>
            </a:r>
            <a:r>
              <a:rPr lang="en-CO" sz="1050" dirty="0">
                <a:effectLst/>
                <a:latin typeface="Tahoma" panose="020B0604030504040204" pitchFamily="34" charset="0"/>
                <a:ea typeface="Tahoma" panose="020B0604030504040204" pitchFamily="34" charset="0"/>
                <a:cs typeface="Tahoma" panose="020B0604030504040204" pitchFamily="34" charset="0"/>
              </a:rPr>
              <a:t> </a:t>
            </a:r>
            <a:endParaRPr lang="en-CO" sz="10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2722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E7AEF-A293-C46C-8A9E-5707D9555F64}"/>
              </a:ext>
            </a:extLst>
          </p:cNvPr>
          <p:cNvSpPr>
            <a:spLocks noGrp="1"/>
          </p:cNvSpPr>
          <p:nvPr>
            <p:ph type="title"/>
          </p:nvPr>
        </p:nvSpPr>
        <p:spPr>
          <a:xfrm>
            <a:off x="1676400" y="722665"/>
            <a:ext cx="10515600" cy="768731"/>
          </a:xfrm>
        </p:spPr>
        <p:txBody>
          <a:bodyPr/>
          <a:lstStyle/>
          <a:p>
            <a:r>
              <a:rPr lang="es-ES" sz="18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L</a:t>
            </a:r>
            <a:r>
              <a:rPr lang="es-ES" sz="18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os cambios en uno o más de los siguientes ámbitos:</a:t>
            </a:r>
            <a:r>
              <a:rPr lang="en-CO"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 </a:t>
            </a:r>
            <a:endParaRPr lang="en-CO"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8" name="Table 7">
            <a:extLst>
              <a:ext uri="{FF2B5EF4-FFF2-40B4-BE49-F238E27FC236}">
                <a16:creationId xmlns:a16="http://schemas.microsoft.com/office/drawing/2014/main" id="{1BCF364D-93D5-3CD3-AA2E-2ED65C70C6E8}"/>
              </a:ext>
            </a:extLst>
          </p:cNvPr>
          <p:cNvGraphicFramePr>
            <a:graphicFrameLocks noGrp="1"/>
          </p:cNvGraphicFramePr>
          <p:nvPr>
            <p:extLst>
              <p:ext uri="{D42A27DB-BD31-4B8C-83A1-F6EECF244321}">
                <p14:modId xmlns:p14="http://schemas.microsoft.com/office/powerpoint/2010/main" val="1745042458"/>
              </p:ext>
            </p:extLst>
          </p:nvPr>
        </p:nvGraphicFramePr>
        <p:xfrm>
          <a:off x="1522476" y="1451704"/>
          <a:ext cx="9765791" cy="4053840"/>
        </p:xfrm>
        <a:graphic>
          <a:graphicData uri="http://schemas.openxmlformats.org/drawingml/2006/table">
            <a:tbl>
              <a:tblPr firstRow="1" firstCol="1" bandRow="1">
                <a:tableStyleId>{F2DE63D5-997A-4646-A377-4702673A728D}</a:tableStyleId>
              </a:tblPr>
              <a:tblGrid>
                <a:gridCol w="2487148">
                  <a:extLst>
                    <a:ext uri="{9D8B030D-6E8A-4147-A177-3AD203B41FA5}">
                      <a16:colId xmlns:a16="http://schemas.microsoft.com/office/drawing/2014/main" val="1774626463"/>
                    </a:ext>
                  </a:extLst>
                </a:gridCol>
                <a:gridCol w="7278643">
                  <a:extLst>
                    <a:ext uri="{9D8B030D-6E8A-4147-A177-3AD203B41FA5}">
                      <a16:colId xmlns:a16="http://schemas.microsoft.com/office/drawing/2014/main" val="2284764312"/>
                    </a:ext>
                  </a:extLst>
                </a:gridCol>
              </a:tblGrid>
              <a:tr h="0">
                <a:tc>
                  <a:txBody>
                    <a:bodyPr/>
                    <a:lstStyle/>
                    <a:p>
                      <a:pPr algn="ctr"/>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Ámbito</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algn="ctr"/>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Descripción</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2362068949"/>
                  </a:ext>
                </a:extLst>
              </a:tr>
              <a:tr h="0">
                <a:tc>
                  <a:txBody>
                    <a:bodyPr/>
                    <a:lstStyle/>
                    <a:p>
                      <a:r>
                        <a:rPr lang="es-ES"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Forma de vida de las personas</a:t>
                      </a:r>
                      <a:endParaRPr lang="en-CO"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Cómo viven, trabajan, juegan e interactúan unas con otras en el quehacer cotidiano</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232031656"/>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Cultura</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Sus creencias, costumbres, valores e idioma o dialecto </a:t>
                      </a:r>
                      <a:endParaRPr lang="en-CO"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438262256"/>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 comunidad </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 cohesión, estabilidad, carácter, servicios e instalaciones</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4003025894"/>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Sus sistemas políticos</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El grado al que las personas pueden participar en las decisiones que afectan sus vidas, el nivel de democratización que está teniendo lugar y los recursos suministrados para ese fin.</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926836026"/>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 entorno</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La calidad del aire y el agua que utiliza la población, la disponibilidad y calidad de los alimentos que consume, el nivel de peligro o riesgo, polvo y ruido al que está expuesta, la idoneidad del saneamiento, su seguridad física y su acceso a y control sobre los recursos.</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516872344"/>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 salud y bienestar</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Desde el punto de vista físico, mental, social y espiritual, y no solamente la ausencia de enfermedad</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3004832804"/>
                  </a:ext>
                </a:extLst>
              </a:tr>
              <a:tr h="0">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Sus derechos</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Tanto personales como a la propiedad; especialmente si las personas se ven económicamente afectadas o si sufren desventajas personales que pueden incluir la violación de sus libertades civiles.</a:t>
                      </a:r>
                      <a:endParaRPr lang="en-CO" sz="140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3866958875"/>
                  </a:ext>
                </a:extLst>
              </a:tr>
              <a:tr h="336550">
                <a:tc>
                  <a:txBody>
                    <a:bodyPr/>
                    <a:lstStyle/>
                    <a:p>
                      <a:r>
                        <a:rPr lang="es-ES"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Sus temores y aspiraciones</a:t>
                      </a:r>
                      <a:endParaRPr lang="en-CO"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r>
                        <a:rPr lang="es-ES"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rPr>
                        <a:t>Sus percepciones acerca de su propia seguridad, sus temores acerca del futuro de su comunidad y sus aspiraciones tanto en lo que respecta a su propio futuro como al de sus hijos.</a:t>
                      </a:r>
                      <a:endParaRPr lang="en-CO" sz="1400" dirty="0">
                        <a:solidFill>
                          <a:schemeClr val="tx2">
                            <a:lumMod val="1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536693444"/>
                  </a:ext>
                </a:extLst>
              </a:tr>
            </a:tbl>
          </a:graphicData>
        </a:graphic>
      </p:graphicFrame>
      <p:sp>
        <p:nvSpPr>
          <p:cNvPr id="10" name="TextBox 9">
            <a:extLst>
              <a:ext uri="{FF2B5EF4-FFF2-40B4-BE49-F238E27FC236}">
                <a16:creationId xmlns:a16="http://schemas.microsoft.com/office/drawing/2014/main" id="{E847061C-CBE5-A426-371B-1E43398D60A2}"/>
              </a:ext>
            </a:extLst>
          </p:cNvPr>
          <p:cNvSpPr txBox="1"/>
          <p:nvPr/>
        </p:nvSpPr>
        <p:spPr>
          <a:xfrm>
            <a:off x="1972235" y="6031210"/>
            <a:ext cx="9316032" cy="738664"/>
          </a:xfrm>
          <a:prstGeom prst="rect">
            <a:avLst/>
          </a:prstGeom>
          <a:noFill/>
        </p:spPr>
        <p:txBody>
          <a:bodyPr wrap="square">
            <a:spAutoFit/>
          </a:bodyPr>
          <a:lstStyle/>
          <a:p>
            <a:pPr algn="ctr"/>
            <a:r>
              <a:rPr lang="en-US" sz="1400" dirty="0">
                <a:solidFill>
                  <a:schemeClr val="bg1"/>
                </a:solidFill>
                <a:effectLst/>
                <a:latin typeface="Times New Roman" panose="02020603050405020304" pitchFamily="18" charset="0"/>
                <a:ea typeface="Times New Roman" panose="02020603050405020304" pitchFamily="18" charset="0"/>
              </a:rPr>
              <a:t>Fuente: </a:t>
            </a:r>
            <a:r>
              <a:rPr lang="en-US" sz="1400" dirty="0" err="1">
                <a:solidFill>
                  <a:schemeClr val="bg1"/>
                </a:solidFill>
                <a:effectLst/>
                <a:latin typeface="Times New Roman" panose="02020603050405020304" pitchFamily="18" charset="0"/>
                <a:ea typeface="Times New Roman" panose="02020603050405020304" pitchFamily="18" charset="0"/>
              </a:rPr>
              <a:t>Vanclay</a:t>
            </a:r>
            <a:r>
              <a:rPr lang="en-US" sz="1400" dirty="0">
                <a:solidFill>
                  <a:schemeClr val="bg1"/>
                </a:solidFill>
                <a:effectLst/>
                <a:latin typeface="Times New Roman" panose="02020603050405020304" pitchFamily="18" charset="0"/>
                <a:ea typeface="Times New Roman" panose="02020603050405020304" pitchFamily="18" charset="0"/>
              </a:rPr>
              <a:t>, F. 2003 “International Principles for Social Impact Assessment”. </a:t>
            </a:r>
            <a:r>
              <a:rPr lang="es-ES" sz="1400" dirty="0" err="1">
                <a:solidFill>
                  <a:schemeClr val="bg1"/>
                </a:solidFill>
                <a:effectLst/>
                <a:latin typeface="Times New Roman" panose="02020603050405020304" pitchFamily="18" charset="0"/>
                <a:ea typeface="Times New Roman" panose="02020603050405020304" pitchFamily="18" charset="0"/>
              </a:rPr>
              <a:t>Impact</a:t>
            </a:r>
            <a:r>
              <a:rPr lang="es-ES" sz="1400" dirty="0">
                <a:solidFill>
                  <a:schemeClr val="bg1"/>
                </a:solidFill>
                <a:effectLst/>
                <a:latin typeface="Times New Roman" panose="02020603050405020304" pitchFamily="18" charset="0"/>
                <a:ea typeface="Times New Roman" panose="02020603050405020304" pitchFamily="18" charset="0"/>
              </a:rPr>
              <a:t> </a:t>
            </a:r>
            <a:r>
              <a:rPr lang="es-ES" sz="1400" dirty="0" err="1">
                <a:solidFill>
                  <a:schemeClr val="bg1"/>
                </a:solidFill>
                <a:effectLst/>
                <a:latin typeface="Times New Roman" panose="02020603050405020304" pitchFamily="18" charset="0"/>
                <a:ea typeface="Times New Roman" panose="02020603050405020304" pitchFamily="18" charset="0"/>
              </a:rPr>
              <a:t>Assessment</a:t>
            </a:r>
            <a:r>
              <a:rPr lang="es-ES" sz="1400" dirty="0">
                <a:solidFill>
                  <a:schemeClr val="bg1"/>
                </a:solidFill>
                <a:effectLst/>
                <a:latin typeface="Times New Roman" panose="02020603050405020304" pitchFamily="18" charset="0"/>
                <a:ea typeface="Times New Roman" panose="02020603050405020304" pitchFamily="18" charset="0"/>
              </a:rPr>
              <a:t> &amp; Project </a:t>
            </a:r>
            <a:r>
              <a:rPr lang="es-ES" sz="1400" dirty="0" err="1">
                <a:solidFill>
                  <a:schemeClr val="bg1"/>
                </a:solidFill>
                <a:effectLst/>
                <a:latin typeface="Times New Roman" panose="02020603050405020304" pitchFamily="18" charset="0"/>
                <a:ea typeface="Times New Roman" panose="02020603050405020304" pitchFamily="18" charset="0"/>
              </a:rPr>
              <a:t>Appraisal</a:t>
            </a:r>
            <a:r>
              <a:rPr lang="es-ES" sz="1400" dirty="0">
                <a:solidFill>
                  <a:schemeClr val="bg1"/>
                </a:solidFill>
                <a:effectLst/>
                <a:latin typeface="Times New Roman" panose="02020603050405020304" pitchFamily="18" charset="0"/>
                <a:ea typeface="Times New Roman" panose="02020603050405020304" pitchFamily="18" charset="0"/>
              </a:rPr>
              <a:t> 21(1), 5-11. http://</a:t>
            </a:r>
            <a:r>
              <a:rPr lang="es-ES" sz="1400" dirty="0" err="1">
                <a:solidFill>
                  <a:schemeClr val="bg1"/>
                </a:solidFill>
                <a:effectLst/>
                <a:latin typeface="Times New Roman" panose="02020603050405020304" pitchFamily="18" charset="0"/>
                <a:ea typeface="Times New Roman" panose="02020603050405020304" pitchFamily="18" charset="0"/>
              </a:rPr>
              <a:t>dx.doi.org</a:t>
            </a:r>
            <a:r>
              <a:rPr lang="es-ES" sz="1400" dirty="0">
                <a:solidFill>
                  <a:schemeClr val="bg1"/>
                </a:solidFill>
                <a:effectLst/>
                <a:latin typeface="Times New Roman" panose="02020603050405020304" pitchFamily="18" charset="0"/>
                <a:ea typeface="Times New Roman" panose="02020603050405020304" pitchFamily="18" charset="0"/>
              </a:rPr>
              <a:t>/10.3152/147154603781766491</a:t>
            </a:r>
            <a:endParaRPr lang="en-CO" sz="1400" dirty="0">
              <a:solidFill>
                <a:schemeClr val="bg1"/>
              </a:solidFill>
              <a:effectLst/>
              <a:latin typeface="Times New Roman" panose="02020603050405020304" pitchFamily="18" charset="0"/>
              <a:ea typeface="Times New Roman" panose="02020603050405020304" pitchFamily="18" charset="0"/>
            </a:endParaRPr>
          </a:p>
          <a:p>
            <a:pPr algn="just">
              <a:spcAft>
                <a:spcPts val="1000"/>
              </a:spcAft>
            </a:pPr>
            <a:r>
              <a:rPr lang="es-ES" sz="1400" dirty="0">
                <a:solidFill>
                  <a:schemeClr val="bg1"/>
                </a:solidFill>
                <a:effectLst/>
                <a:latin typeface="Times New Roman" panose="02020603050405020304" pitchFamily="18" charset="0"/>
                <a:ea typeface="Times New Roman" panose="02020603050405020304" pitchFamily="18" charset="0"/>
              </a:rPr>
              <a:t> </a:t>
            </a:r>
            <a:endParaRPr lang="en-CO" sz="1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58889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589" y="4191001"/>
            <a:ext cx="12188825" cy="2667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3010556" y="5625662"/>
            <a:ext cx="5676245" cy="534333"/>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a:solidFill>
                <a:sysClr val="window" lastClr="FFFFFF"/>
              </a:solidFill>
              <a:latin typeface="Calibri"/>
            </a:endParaRPr>
          </a:p>
        </p:txBody>
      </p:sp>
      <p:grpSp>
        <p:nvGrpSpPr>
          <p:cNvPr id="2" name="Group 1"/>
          <p:cNvGrpSpPr/>
          <p:nvPr/>
        </p:nvGrpSpPr>
        <p:grpSpPr>
          <a:xfrm>
            <a:off x="5447928" y="1484784"/>
            <a:ext cx="5372858" cy="4414246"/>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91440" tIns="45720" rIns="91440" bIns="45720" numCol="1" anchor="t" anchorCtr="0" compatLnSpc="1">
              <a:prstTxWarp prst="textNoShape">
                <a:avLst/>
              </a:prstTxWarp>
            </a:bodyPr>
            <a:lstStyle/>
            <a:p>
              <a:endParaRPr lang="en-IN"/>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accent4"/>
            </a:solidFill>
            <a:ln w="38100">
              <a:gradFill flip="none" rotWithShape="1">
                <a:gsLst>
                  <a:gs pos="0">
                    <a:schemeClr val="bg1">
                      <a:lumMod val="85000"/>
                    </a:schemeClr>
                  </a:gs>
                  <a:gs pos="100000">
                    <a:schemeClr val="tx1">
                      <a:lumMod val="65000"/>
                      <a:lumOff val="35000"/>
                    </a:schemeClr>
                  </a:gs>
                </a:gsLst>
                <a:lin ang="13500000" scaled="1"/>
                <a:tileRect/>
              </a:gra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91440" tIns="45720" rIns="91440" bIns="45720" numCol="1" anchor="t" anchorCtr="0" compatLnSpc="1">
              <a:prstTxWarp prst="textNoShape">
                <a:avLst/>
              </a:prstTxWarp>
            </a:bodyPr>
            <a:lstStyle/>
            <a:p>
              <a:endParaRPr lang="en-IN"/>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accent1"/>
            </a:solidFill>
            <a:ln w="38100">
              <a:gradFill flip="none" rotWithShape="1">
                <a:gsLst>
                  <a:gs pos="0">
                    <a:schemeClr val="accent1"/>
                  </a:gs>
                  <a:gs pos="100000">
                    <a:schemeClr val="accent1">
                      <a:lumMod val="75000"/>
                    </a:schemeClr>
                  </a:gs>
                </a:gsLst>
                <a:lin ang="16200000" scaled="1"/>
                <a:tileRect/>
              </a:gra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91440" tIns="45720" rIns="91440" bIns="45720" numCol="1" anchor="t" anchorCtr="0" compatLnSpc="1">
              <a:prstTxWarp prst="textNoShape">
                <a:avLst/>
              </a:prstTxWarp>
            </a:bodyPr>
            <a:lstStyle/>
            <a:p>
              <a:endParaRPr lang="en-IN"/>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accent2"/>
            </a:solidFill>
            <a:ln w="38100">
              <a:gradFill flip="none" rotWithShape="1">
                <a:gsLst>
                  <a:gs pos="0">
                    <a:schemeClr val="accent2"/>
                  </a:gs>
                  <a:gs pos="100000">
                    <a:schemeClr val="accent2">
                      <a:lumMod val="75000"/>
                    </a:schemeClr>
                  </a:gs>
                </a:gsLst>
                <a:lin ang="2700000" scaled="1"/>
                <a:tileRect/>
              </a:gra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91440" tIns="45720" rIns="91440" bIns="45720" numCol="1" anchor="t" anchorCtr="0" compatLnSpc="1">
              <a:prstTxWarp prst="textNoShape">
                <a:avLst/>
              </a:prstTxWarp>
            </a:bodyPr>
            <a:lstStyle/>
            <a:p>
              <a:endParaRPr lang="en-IN"/>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accent6"/>
            </a:solidFill>
            <a:ln w="38100">
              <a:gradFill flip="none" rotWithShape="1">
                <a:gsLst>
                  <a:gs pos="0">
                    <a:schemeClr val="tx1">
                      <a:lumMod val="65000"/>
                      <a:lumOff val="35000"/>
                    </a:schemeClr>
                  </a:gs>
                  <a:gs pos="100000">
                    <a:schemeClr val="bg1">
                      <a:lumMod val="50000"/>
                    </a:schemeClr>
                  </a:gs>
                </a:gsLst>
                <a:lin ang="16200000" scaled="1"/>
                <a:tileRect/>
              </a:gra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91440" tIns="45720" rIns="91440" bIns="45720" numCol="1" anchor="t" anchorCtr="0" compatLnSpc="1">
              <a:prstTxWarp prst="textNoShape">
                <a:avLst/>
              </a:prstTxWarp>
            </a:bodyPr>
            <a:lstStyle/>
            <a:p>
              <a:endParaRPr lang="en-IN"/>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p:cNvGrpSpPr/>
          <p:nvPr/>
        </p:nvGrpSpPr>
        <p:grpSpPr>
          <a:xfrm flipV="1">
            <a:off x="5788684" y="4230663"/>
            <a:ext cx="2432026" cy="632657"/>
            <a:chOff x="-825011" y="1905000"/>
            <a:chExt cx="5464515" cy="1059692"/>
          </a:xfrm>
        </p:grpSpPr>
        <p:cxnSp>
          <p:nvCxnSpPr>
            <p:cNvPr id="42" name="Straight Connector 41"/>
            <p:cNvCxnSpPr/>
            <p:nvPr/>
          </p:nvCxnSpPr>
          <p:spPr>
            <a:xfrm flipV="1">
              <a:off x="-825011" y="1905000"/>
              <a:ext cx="4416697" cy="0"/>
            </a:xfrm>
            <a:prstGeom prst="line">
              <a:avLst/>
            </a:prstGeom>
            <a:ln w="28575">
              <a:solidFill>
                <a:schemeClr val="accent4"/>
              </a:solidFill>
              <a:head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79811" y="1905000"/>
              <a:ext cx="1059693" cy="105969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74A64850-BE02-B849-B923-3B9867C7F4B5}"/>
              </a:ext>
            </a:extLst>
          </p:cNvPr>
          <p:cNvSpPr/>
          <p:nvPr/>
        </p:nvSpPr>
        <p:spPr>
          <a:xfrm>
            <a:off x="918972" y="2183180"/>
            <a:ext cx="6157001" cy="1754326"/>
          </a:xfrm>
          <a:prstGeom prst="rect">
            <a:avLst/>
          </a:prstGeom>
        </p:spPr>
        <p:txBody>
          <a:bodyPr wrap="square">
            <a:spAutoFit/>
          </a:bodyPr>
          <a:lstStyle/>
          <a:p>
            <a:pPr algn="ctr"/>
            <a:r>
              <a:rPr lang="es-ES" dirty="0">
                <a:solidFill>
                  <a:srgbClr val="000000"/>
                </a:solidFill>
                <a:latin typeface="Tahoma" panose="020B0604030504040204" pitchFamily="34" charset="0"/>
                <a:ea typeface="Tahoma" panose="020B0604030504040204" pitchFamily="34" charset="0"/>
                <a:cs typeface="Tahoma" panose="020B0604030504040204" pitchFamily="34" charset="0"/>
              </a:rPr>
              <a:t>Según el Banco Interamericano de Desarrollo, la evaluación de impacto es un tipo de evaluación particular que busca responder a preguntas sobre causa y efecto, es decir establecer cual es el efecto causal de un programa sobre un resultado de interés.</a:t>
            </a:r>
            <a:endParaRPr lang="en-US" dirty="0">
              <a:latin typeface="Tahoma" panose="020B0604030504040204" pitchFamily="34" charset="0"/>
              <a:ea typeface="Tahoma" panose="020B0604030504040204" pitchFamily="34" charset="0"/>
              <a:cs typeface="Tahoma" panose="020B0604030504040204" pitchFamily="34" charset="0"/>
            </a:endParaRPr>
          </a:p>
          <a:p>
            <a:pPr algn="ctr"/>
            <a:r>
              <a:rPr lang="es-ES" dirty="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EC29120D-F6E1-A74B-A82A-9232FFC63770}"/>
              </a:ext>
            </a:extLst>
          </p:cNvPr>
          <p:cNvSpPr/>
          <p:nvPr/>
        </p:nvSpPr>
        <p:spPr>
          <a:xfrm>
            <a:off x="509199" y="900952"/>
            <a:ext cx="7033744" cy="954107"/>
          </a:xfrm>
          <a:prstGeom prst="rect">
            <a:avLst/>
          </a:prstGeom>
        </p:spPr>
        <p:txBody>
          <a:bodyPr wrap="square">
            <a:spAutoFit/>
          </a:bodyPr>
          <a:lstStyle/>
          <a:p>
            <a:pPr algn="ctr"/>
            <a:r>
              <a:rPr lang="es-ES" sz="2800" b="1" dirty="0">
                <a:solidFill>
                  <a:srgbClr val="000000"/>
                </a:solidFill>
                <a:latin typeface="Tahoma" panose="020B0604030504040204" pitchFamily="34" charset="0"/>
                <a:ea typeface="Tahoma" panose="020B0604030504040204" pitchFamily="34" charset="0"/>
                <a:cs typeface="Tahoma" panose="020B0604030504040204" pitchFamily="34" charset="0"/>
              </a:rPr>
              <a:t>¿Qué se entiende por evaluación de impacto?</a:t>
            </a:r>
          </a:p>
        </p:txBody>
      </p:sp>
    </p:spTree>
    <p:extLst>
      <p:ext uri="{BB962C8B-B14F-4D97-AF65-F5344CB8AC3E}">
        <p14:creationId xmlns:p14="http://schemas.microsoft.com/office/powerpoint/2010/main" val="76216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C2ECE4-9BF5-4545-B653-B488B1E76C12}"/>
              </a:ext>
            </a:extLst>
          </p:cNvPr>
          <p:cNvPicPr>
            <a:picLocks noChangeAspect="1"/>
          </p:cNvPicPr>
          <p:nvPr/>
        </p:nvPicPr>
        <p:blipFill>
          <a:blip r:embed="rId2"/>
          <a:stretch>
            <a:fillRect/>
          </a:stretch>
        </p:blipFill>
        <p:spPr>
          <a:xfrm>
            <a:off x="2617487" y="1074076"/>
            <a:ext cx="6347219" cy="4717137"/>
          </a:xfrm>
          <a:prstGeom prst="rect">
            <a:avLst/>
          </a:prstGeom>
        </p:spPr>
      </p:pic>
      <p:sp>
        <p:nvSpPr>
          <p:cNvPr id="5" name="Rectangle 4">
            <a:extLst>
              <a:ext uri="{FF2B5EF4-FFF2-40B4-BE49-F238E27FC236}">
                <a16:creationId xmlns:a16="http://schemas.microsoft.com/office/drawing/2014/main" id="{C01D178A-0FB9-8781-25EF-C7DF7DF65CC6}"/>
              </a:ext>
            </a:extLst>
          </p:cNvPr>
          <p:cNvSpPr/>
          <p:nvPr/>
        </p:nvSpPr>
        <p:spPr>
          <a:xfrm>
            <a:off x="5201364" y="6031508"/>
            <a:ext cx="1390765" cy="369332"/>
          </a:xfrm>
          <a:prstGeom prst="rect">
            <a:avLst/>
          </a:prstGeom>
        </p:spPr>
        <p:txBody>
          <a:bodyPr wrap="none">
            <a:spAutoFit/>
          </a:bodyPr>
          <a:lstStyle/>
          <a:p>
            <a:r>
              <a:rPr lang="en-US" u="sng" dirty="0">
                <a:solidFill>
                  <a:schemeClr val="bg1"/>
                </a:solidFill>
                <a:latin typeface="inherit"/>
                <a:hlinkClick r:id="rId3">
                  <a:extLst>
                    <a:ext uri="{A12FA001-AC4F-418D-AE19-62706E023703}">
                      <ahyp:hlinkClr xmlns:ahyp="http://schemas.microsoft.com/office/drawing/2018/hyperlinkcolor" val="tx"/>
                    </a:ext>
                  </a:extLst>
                </a:hlinkClick>
              </a:rPr>
              <a:t>Raitzer</a:t>
            </a:r>
            <a:r>
              <a:rPr lang="en-US" u="sng" dirty="0">
                <a:solidFill>
                  <a:schemeClr val="bg1"/>
                </a:solidFill>
                <a:latin typeface="inherit"/>
              </a:rPr>
              <a:t>, 2018</a:t>
            </a:r>
            <a:endParaRPr lang="en-US" b="0" i="0" u="sng" dirty="0">
              <a:solidFill>
                <a:schemeClr val="bg1"/>
              </a:solidFill>
              <a:effectLst/>
              <a:latin typeface="Roboto"/>
            </a:endParaRPr>
          </a:p>
        </p:txBody>
      </p:sp>
    </p:spTree>
    <p:extLst>
      <p:ext uri="{BB962C8B-B14F-4D97-AF65-F5344CB8AC3E}">
        <p14:creationId xmlns:p14="http://schemas.microsoft.com/office/powerpoint/2010/main" val="2370672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CCB658-0E81-B40B-2498-38125F0D514E}"/>
              </a:ext>
            </a:extLst>
          </p:cNvPr>
          <p:cNvSpPr txBox="1"/>
          <p:nvPr/>
        </p:nvSpPr>
        <p:spPr>
          <a:xfrm>
            <a:off x="2862072" y="1409736"/>
            <a:ext cx="6108192" cy="523220"/>
          </a:xfrm>
          <a:prstGeom prst="rect">
            <a:avLst/>
          </a:prstGeom>
          <a:noFill/>
        </p:spPr>
        <p:txBody>
          <a:bodyPr wrap="square">
            <a:spAutoFit/>
          </a:bodyPr>
          <a:lstStyle/>
          <a:p>
            <a:pPr marL="50800" indent="0" algn="ctr">
              <a:buNone/>
            </a:pPr>
            <a:r>
              <a:rPr lang="en-CO" sz="2800" b="1" dirty="0">
                <a:solidFill>
                  <a:schemeClr val="tx1"/>
                </a:solidFill>
              </a:rPr>
              <a:t>¿Cómo inició el proyecto?</a:t>
            </a:r>
          </a:p>
        </p:txBody>
      </p:sp>
    </p:spTree>
    <p:extLst>
      <p:ext uri="{BB962C8B-B14F-4D97-AF65-F5344CB8AC3E}">
        <p14:creationId xmlns:p14="http://schemas.microsoft.com/office/powerpoint/2010/main" val="2641623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1306B8E-5301-7CBD-EC3B-D5307E4B95F6}"/>
              </a:ext>
            </a:extLst>
          </p:cNvPr>
          <p:cNvGraphicFramePr>
            <a:graphicFrameLocks noGrp="1"/>
          </p:cNvGraphicFramePr>
          <p:nvPr>
            <p:ph idx="1"/>
            <p:extLst>
              <p:ext uri="{D42A27DB-BD31-4B8C-83A1-F6EECF244321}">
                <p14:modId xmlns:p14="http://schemas.microsoft.com/office/powerpoint/2010/main" val="170645630"/>
              </p:ext>
            </p:extLst>
          </p:nvPr>
        </p:nvGraphicFramePr>
        <p:xfrm>
          <a:off x="1282251" y="589160"/>
          <a:ext cx="10457688" cy="4917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A9A4B606-64AE-8947-EEA4-C6AA00B86559}"/>
              </a:ext>
            </a:extLst>
          </p:cNvPr>
          <p:cNvSpPr txBox="1"/>
          <p:nvPr/>
        </p:nvSpPr>
        <p:spPr>
          <a:xfrm>
            <a:off x="8768883" y="3702523"/>
            <a:ext cx="3204972" cy="1200329"/>
          </a:xfrm>
          <a:prstGeom prst="rect">
            <a:avLst/>
          </a:prstGeom>
          <a:noFill/>
        </p:spPr>
        <p:txBody>
          <a:bodyPr wrap="square">
            <a:spAutoFit/>
          </a:bodyPr>
          <a:lstStyle/>
          <a:p>
            <a:pPr marL="342900" lvl="0" indent="-342900" algn="just">
              <a:buFont typeface="Symbol" pitchFamily="2" charset="2"/>
              <a:buChar char=""/>
            </a:pPr>
            <a:r>
              <a:rPr lang="en-CO" sz="1800" kern="100" dirty="0">
                <a:effectLst/>
                <a:ea typeface="Tahoma" panose="020B0604030504040204" pitchFamily="34" charset="0"/>
                <a:cs typeface="Tahoma" panose="020B0604030504040204" pitchFamily="34" charset="0"/>
              </a:rPr>
              <a:t>Modelo de Evaluación de Impacto</a:t>
            </a:r>
          </a:p>
          <a:p>
            <a:pPr marL="342900" lvl="0" indent="-342900" algn="just">
              <a:buFont typeface="Symbol" pitchFamily="2" charset="2"/>
              <a:buChar char=""/>
            </a:pPr>
            <a:r>
              <a:rPr lang="es-ES_tradnl" sz="1800" kern="100" dirty="0">
                <a:effectLst/>
                <a:ea typeface="Tahoma" panose="020B0604030504040204" pitchFamily="34" charset="0"/>
                <a:cs typeface="Tahoma" panose="020B0604030504040204" pitchFamily="34" charset="0"/>
              </a:rPr>
              <a:t>Índice de evaluación de impacto</a:t>
            </a:r>
            <a:endParaRPr lang="en-CO" sz="2800" kern="100" dirty="0">
              <a:effectLst/>
              <a:ea typeface="Tahoma" panose="020B0604030504040204" pitchFamily="34" charset="0"/>
              <a:cs typeface="Tahoma" panose="020B0604030504040204" pitchFamily="34" charset="0"/>
            </a:endParaRPr>
          </a:p>
        </p:txBody>
      </p:sp>
      <p:sp>
        <p:nvSpPr>
          <p:cNvPr id="8" name="Title 1">
            <a:extLst>
              <a:ext uri="{FF2B5EF4-FFF2-40B4-BE49-F238E27FC236}">
                <a16:creationId xmlns:a16="http://schemas.microsoft.com/office/drawing/2014/main" id="{F0AA2EC0-9713-BB08-C859-DF34228159CE}"/>
              </a:ext>
            </a:extLst>
          </p:cNvPr>
          <p:cNvSpPr txBox="1">
            <a:spLocks/>
          </p:cNvSpPr>
          <p:nvPr/>
        </p:nvSpPr>
        <p:spPr>
          <a:xfrm>
            <a:off x="281940" y="-604640"/>
            <a:ext cx="6446789"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O" sz="1400" b="1" kern="100" dirty="0">
                <a:highlight>
                  <a:srgbClr val="FFFFFF"/>
                </a:highlight>
                <a:latin typeface="Tahoma" panose="020B0604030504040204" pitchFamily="34" charset="0"/>
                <a:ea typeface="Tahoma" panose="020B0604030504040204" pitchFamily="34" charset="0"/>
                <a:cs typeface="Tahoma" panose="020B0604030504040204" pitchFamily="34" charset="0"/>
              </a:rPr>
              <a:t>Construcción de referentes metodológicos para la evaluación de impacto del perfil de egreso en programas de América Latina </a:t>
            </a:r>
            <a:endParaRPr lang="en-CO" sz="4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653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CFD2-D047-BE19-0F2E-B60D0FD347C6}"/>
              </a:ext>
            </a:extLst>
          </p:cNvPr>
          <p:cNvSpPr>
            <a:spLocks noGrp="1"/>
          </p:cNvSpPr>
          <p:nvPr>
            <p:ph type="title"/>
          </p:nvPr>
        </p:nvSpPr>
        <p:spPr>
          <a:xfrm>
            <a:off x="285307" y="303666"/>
            <a:ext cx="10515600" cy="840296"/>
          </a:xfrm>
        </p:spPr>
        <p:txBody>
          <a:bodyPr>
            <a:normAutofit/>
          </a:bodyPr>
          <a:lstStyle/>
          <a:p>
            <a:r>
              <a:rPr lang="en-CO" sz="32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Índice de evaluación de impacto</a:t>
            </a:r>
          </a:p>
        </p:txBody>
      </p:sp>
      <p:graphicFrame>
        <p:nvGraphicFramePr>
          <p:cNvPr id="4" name="Diagram 3">
            <a:extLst>
              <a:ext uri="{FF2B5EF4-FFF2-40B4-BE49-F238E27FC236}">
                <a16:creationId xmlns:a16="http://schemas.microsoft.com/office/drawing/2014/main" id="{2BC69C28-B9F4-2CE3-F18A-E26A8475C9ED}"/>
              </a:ext>
            </a:extLst>
          </p:cNvPr>
          <p:cNvGraphicFramePr/>
          <p:nvPr>
            <p:extLst>
              <p:ext uri="{D42A27DB-BD31-4B8C-83A1-F6EECF244321}">
                <p14:modId xmlns:p14="http://schemas.microsoft.com/office/powerpoint/2010/main" val="3850965805"/>
              </p:ext>
            </p:extLst>
          </p:nvPr>
        </p:nvGraphicFramePr>
        <p:xfrm>
          <a:off x="689344" y="719666"/>
          <a:ext cx="10515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892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133C-EED5-E208-28D8-0F24B6EB2824}"/>
              </a:ext>
            </a:extLst>
          </p:cNvPr>
          <p:cNvSpPr>
            <a:spLocks noGrp="1"/>
          </p:cNvSpPr>
          <p:nvPr>
            <p:ph type="title"/>
          </p:nvPr>
        </p:nvSpPr>
        <p:spPr>
          <a:xfrm>
            <a:off x="407894" y="-21888"/>
            <a:ext cx="6530788" cy="1325563"/>
          </a:xfrm>
        </p:spPr>
        <p:txBody>
          <a:bodyPr>
            <a:normAutofit/>
          </a:bodyPr>
          <a:lstStyle/>
          <a:p>
            <a:r>
              <a:rPr lang="en-CO" sz="18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¿Cómo se realizará el ejercicio de cooperación entre PENSER, UniColMayor y las IES participantes?</a:t>
            </a:r>
          </a:p>
        </p:txBody>
      </p:sp>
      <p:sp>
        <p:nvSpPr>
          <p:cNvPr id="3" name="Content Placeholder 2">
            <a:extLst>
              <a:ext uri="{FF2B5EF4-FFF2-40B4-BE49-F238E27FC236}">
                <a16:creationId xmlns:a16="http://schemas.microsoft.com/office/drawing/2014/main" id="{FD040F0B-73B0-5C39-1F0D-B23B2623155F}"/>
              </a:ext>
            </a:extLst>
          </p:cNvPr>
          <p:cNvSpPr>
            <a:spLocks noGrp="1"/>
          </p:cNvSpPr>
          <p:nvPr>
            <p:ph idx="1"/>
          </p:nvPr>
        </p:nvSpPr>
        <p:spPr>
          <a:xfrm>
            <a:off x="2661736" y="1303675"/>
            <a:ext cx="8780815" cy="4524052"/>
          </a:xfrm>
        </p:spPr>
        <p:txBody>
          <a:bodyPr>
            <a:normAutofit fontScale="92500" lnSpcReduction="10000"/>
          </a:bodyPr>
          <a:lstStyle/>
          <a:p>
            <a:pPr marL="0" indent="0">
              <a:buNone/>
            </a:pPr>
            <a:r>
              <a:rPr lang="es-ES_tradnl" sz="1800" dirty="0">
                <a:solidFill>
                  <a:schemeClr val="tx2">
                    <a:lumMod val="10000"/>
                  </a:schemeClr>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Se les proporcionará a las instituciones y programas académicos participantes un instrumento de recolección de información para ser aplicado a los graduados de los últimos seis (6) años. </a:t>
            </a:r>
          </a:p>
          <a:p>
            <a:pPr marL="0" indent="0">
              <a:buNone/>
            </a:pPr>
            <a:endParaRPr lang="es-ES_tradnl" sz="1800" dirty="0">
              <a:solidFill>
                <a:schemeClr val="tx2">
                  <a:lumMod val="10000"/>
                </a:schemeClr>
              </a:solidFill>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indent="0">
              <a:buNone/>
            </a:pPr>
            <a:r>
              <a:rPr lang="es-ES_tradnl" sz="1800" dirty="0">
                <a:solidFill>
                  <a:schemeClr val="tx2">
                    <a:lumMod val="10000"/>
                  </a:schemeClr>
                </a:solidFill>
                <a:highlight>
                  <a:srgbClr val="FFFFFF"/>
                </a:highlight>
                <a:latin typeface="Tahoma" panose="020B0604030504040204" pitchFamily="34" charset="0"/>
                <a:ea typeface="Tahoma" panose="020B0604030504040204" pitchFamily="34" charset="0"/>
                <a:cs typeface="Tahoma" panose="020B0604030504040204" pitchFamily="34" charset="0"/>
              </a:rPr>
              <a:t>Penser y UniColMayor suministrará la muestra a alcanzar para cada unas de las instituciones y los programas académicos.</a:t>
            </a:r>
          </a:p>
          <a:p>
            <a:pPr marL="0" indent="0">
              <a:buNone/>
            </a:pPr>
            <a:endParaRPr lang="es-ES_tradnl" sz="1800" dirty="0">
              <a:solidFill>
                <a:schemeClr val="tx2">
                  <a:lumMod val="10000"/>
                </a:schemeClr>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indent="0">
              <a:buNone/>
            </a:pPr>
            <a:r>
              <a:rPr lang="es-ES_tradnl" sz="1800" dirty="0">
                <a:solidFill>
                  <a:schemeClr val="tx2">
                    <a:lumMod val="10000"/>
                  </a:schemeClr>
                </a:solidFill>
                <a:highlight>
                  <a:srgbClr val="FFFFFF"/>
                </a:highlight>
                <a:latin typeface="Tahoma" panose="020B0604030504040204" pitchFamily="34" charset="0"/>
                <a:ea typeface="Tahoma" panose="020B0604030504040204" pitchFamily="34" charset="0"/>
                <a:cs typeface="Tahoma" panose="020B0604030504040204" pitchFamily="34" charset="0"/>
              </a:rPr>
              <a:t>Se les suministrarán las bases de datos. Igualmente, quienes alcancen la muestra establecida recibirán para su análisis, la medición del índice de evaluación de impacto de su programa académico o institución. En todo caso, en un marco de proyección de un ejercicio de cooperación más amplio, las IES o programas podrán solicitar el apoyo de Penser para la elaboración de un informe particular. </a:t>
            </a:r>
          </a:p>
          <a:p>
            <a:pPr marL="0" indent="0">
              <a:buNone/>
            </a:pPr>
            <a:endParaRPr lang="es-ES_tradnl" sz="1800" dirty="0">
              <a:solidFill>
                <a:schemeClr val="tx2">
                  <a:lumMod val="10000"/>
                </a:schemeClr>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indent="0">
              <a:buNone/>
            </a:pPr>
            <a:r>
              <a:rPr lang="es-ES_tradnl" sz="1800" dirty="0">
                <a:solidFill>
                  <a:schemeClr val="tx2">
                    <a:lumMod val="10000"/>
                  </a:schemeClr>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La publicación de los resultados de la investigación incluirá los créditos de las instituciones y programas participantes. Es de precisar que en ningún caso se emitirán juicios sobre ninguna IES o programa, se hará un estudio comparado entre países. </a:t>
            </a:r>
          </a:p>
          <a:p>
            <a:pPr marL="0" indent="0">
              <a:buNone/>
            </a:pPr>
            <a:endParaRPr lang="es-ES_tradnl" sz="1800" dirty="0">
              <a:solidFill>
                <a:schemeClr val="tx2">
                  <a:lumMod val="10000"/>
                </a:schemeClr>
              </a:solidFill>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O" sz="18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Graphic 18">
            <a:extLst>
              <a:ext uri="{FF2B5EF4-FFF2-40B4-BE49-F238E27FC236}">
                <a16:creationId xmlns:a16="http://schemas.microsoft.com/office/drawing/2014/main" id="{BB3A7057-FDF7-EF29-237F-41C871FC7E86}"/>
              </a:ext>
            </a:extLst>
          </p:cNvPr>
          <p:cNvSpPr/>
          <p:nvPr/>
        </p:nvSpPr>
        <p:spPr>
          <a:xfrm>
            <a:off x="1538178" y="1166974"/>
            <a:ext cx="909382" cy="4524052"/>
          </a:xfrm>
          <a:custGeom>
            <a:avLst/>
            <a:gdLst>
              <a:gd name="connsiteX0" fmla="*/ 789089 w 789226"/>
              <a:gd name="connsiteY0" fmla="*/ 1472713 h 4024557"/>
              <a:gd name="connsiteX1" fmla="*/ 525898 w 789226"/>
              <a:gd name="connsiteY1" fmla="*/ 1100164 h 4024557"/>
              <a:gd name="connsiteX2" fmla="*/ 415185 w 789226"/>
              <a:gd name="connsiteY2" fmla="*/ 945433 h 4024557"/>
              <a:gd name="connsiteX3" fmla="*/ 415185 w 789226"/>
              <a:gd name="connsiteY3" fmla="*/ 922190 h 4024557"/>
              <a:gd name="connsiteX4" fmla="*/ 522583 w 789226"/>
              <a:gd name="connsiteY4" fmla="*/ 768788 h 4024557"/>
              <a:gd name="connsiteX5" fmla="*/ 789089 w 789226"/>
              <a:gd name="connsiteY5" fmla="*/ 382957 h 4024557"/>
              <a:gd name="connsiteX6" fmla="*/ 413196 w 789226"/>
              <a:gd name="connsiteY6" fmla="*/ 446 h 4024557"/>
              <a:gd name="connsiteX7" fmla="*/ 179 w 789226"/>
              <a:gd name="connsiteY7" fmla="*/ 394910 h 4024557"/>
              <a:gd name="connsiteX8" fmla="*/ 263370 w 789226"/>
              <a:gd name="connsiteY8" fmla="*/ 767459 h 4024557"/>
              <a:gd name="connsiteX9" fmla="*/ 374082 w 789226"/>
              <a:gd name="connsiteY9" fmla="*/ 922190 h 4024557"/>
              <a:gd name="connsiteX10" fmla="*/ 374082 w 789226"/>
              <a:gd name="connsiteY10" fmla="*/ 945433 h 4024557"/>
              <a:gd name="connsiteX11" fmla="*/ 263370 w 789226"/>
              <a:gd name="connsiteY11" fmla="*/ 1100164 h 4024557"/>
              <a:gd name="connsiteX12" fmla="*/ 179 w 789226"/>
              <a:gd name="connsiteY12" fmla="*/ 1472713 h 4024557"/>
              <a:gd name="connsiteX13" fmla="*/ 263370 w 789226"/>
              <a:gd name="connsiteY13" fmla="*/ 1845263 h 4024557"/>
              <a:gd name="connsiteX14" fmla="*/ 374082 w 789226"/>
              <a:gd name="connsiteY14" fmla="*/ 1999994 h 4024557"/>
              <a:gd name="connsiteX15" fmla="*/ 374082 w 789226"/>
              <a:gd name="connsiteY15" fmla="*/ 2023236 h 4024557"/>
              <a:gd name="connsiteX16" fmla="*/ 263370 w 789226"/>
              <a:gd name="connsiteY16" fmla="*/ 2177967 h 4024557"/>
              <a:gd name="connsiteX17" fmla="*/ 179 w 789226"/>
              <a:gd name="connsiteY17" fmla="*/ 2551181 h 4024557"/>
              <a:gd name="connsiteX18" fmla="*/ 263370 w 789226"/>
              <a:gd name="connsiteY18" fmla="*/ 2923730 h 4024557"/>
              <a:gd name="connsiteX19" fmla="*/ 374082 w 789226"/>
              <a:gd name="connsiteY19" fmla="*/ 3078461 h 4024557"/>
              <a:gd name="connsiteX20" fmla="*/ 374082 w 789226"/>
              <a:gd name="connsiteY20" fmla="*/ 3101704 h 4024557"/>
              <a:gd name="connsiteX21" fmla="*/ 266684 w 789226"/>
              <a:gd name="connsiteY21" fmla="*/ 3255106 h 4024557"/>
              <a:gd name="connsiteX22" fmla="*/ 179 w 789226"/>
              <a:gd name="connsiteY22" fmla="*/ 3640937 h 4024557"/>
              <a:gd name="connsiteX23" fmla="*/ 376071 w 789226"/>
              <a:gd name="connsiteY23" fmla="*/ 4024112 h 4024557"/>
              <a:gd name="connsiteX24" fmla="*/ 789089 w 789226"/>
              <a:gd name="connsiteY24" fmla="*/ 3629648 h 4024557"/>
              <a:gd name="connsiteX25" fmla="*/ 525898 w 789226"/>
              <a:gd name="connsiteY25" fmla="*/ 3257099 h 4024557"/>
              <a:gd name="connsiteX26" fmla="*/ 415185 w 789226"/>
              <a:gd name="connsiteY26" fmla="*/ 3102368 h 4024557"/>
              <a:gd name="connsiteX27" fmla="*/ 415185 w 789226"/>
              <a:gd name="connsiteY27" fmla="*/ 3079125 h 4024557"/>
              <a:gd name="connsiteX28" fmla="*/ 525898 w 789226"/>
              <a:gd name="connsiteY28" fmla="*/ 2924394 h 4024557"/>
              <a:gd name="connsiteX29" fmla="*/ 789089 w 789226"/>
              <a:gd name="connsiteY29" fmla="*/ 2551845 h 4024557"/>
              <a:gd name="connsiteX30" fmla="*/ 525898 w 789226"/>
              <a:gd name="connsiteY30" fmla="*/ 2179295 h 4024557"/>
              <a:gd name="connsiteX31" fmla="*/ 415185 w 789226"/>
              <a:gd name="connsiteY31" fmla="*/ 2024564 h 4024557"/>
              <a:gd name="connsiteX32" fmla="*/ 415185 w 789226"/>
              <a:gd name="connsiteY32" fmla="*/ 2001322 h 4024557"/>
              <a:gd name="connsiteX33" fmla="*/ 525898 w 789226"/>
              <a:gd name="connsiteY33" fmla="*/ 1846591 h 4024557"/>
              <a:gd name="connsiteX34" fmla="*/ 789089 w 789226"/>
              <a:gd name="connsiteY34" fmla="*/ 1472713 h 40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9226" h="4024557">
                <a:moveTo>
                  <a:pt x="789089" y="1472713"/>
                </a:moveTo>
                <a:cubicBezTo>
                  <a:pt x="789089" y="1300716"/>
                  <a:pt x="679039" y="1153954"/>
                  <a:pt x="525898" y="1100164"/>
                </a:cubicBezTo>
                <a:cubicBezTo>
                  <a:pt x="460266" y="1076921"/>
                  <a:pt x="415185" y="1015826"/>
                  <a:pt x="415185" y="945433"/>
                </a:cubicBezTo>
                <a:lnTo>
                  <a:pt x="415185" y="922190"/>
                </a:lnTo>
                <a:cubicBezTo>
                  <a:pt x="415185" y="853790"/>
                  <a:pt x="457614" y="790702"/>
                  <a:pt x="522583" y="768788"/>
                </a:cubicBezTo>
                <a:cubicBezTo>
                  <a:pt x="681028" y="714333"/>
                  <a:pt x="793729" y="561594"/>
                  <a:pt x="789089" y="382957"/>
                </a:cubicBezTo>
                <a:cubicBezTo>
                  <a:pt x="783122" y="177756"/>
                  <a:pt x="618048" y="9743"/>
                  <a:pt x="413196" y="446"/>
                </a:cubicBezTo>
                <a:cubicBezTo>
                  <a:pt x="187130" y="-10179"/>
                  <a:pt x="179" y="170451"/>
                  <a:pt x="179" y="394910"/>
                </a:cubicBezTo>
                <a:cubicBezTo>
                  <a:pt x="179" y="566907"/>
                  <a:pt x="110228" y="713669"/>
                  <a:pt x="263370" y="767459"/>
                </a:cubicBezTo>
                <a:cubicBezTo>
                  <a:pt x="329002" y="790702"/>
                  <a:pt x="374082" y="851798"/>
                  <a:pt x="374082" y="922190"/>
                </a:cubicBezTo>
                <a:lnTo>
                  <a:pt x="374082" y="945433"/>
                </a:lnTo>
                <a:cubicBezTo>
                  <a:pt x="374082" y="1015161"/>
                  <a:pt x="329002" y="1076921"/>
                  <a:pt x="263370" y="1100164"/>
                </a:cubicBezTo>
                <a:cubicBezTo>
                  <a:pt x="110228" y="1154618"/>
                  <a:pt x="179" y="1300716"/>
                  <a:pt x="179" y="1472713"/>
                </a:cubicBezTo>
                <a:cubicBezTo>
                  <a:pt x="179" y="1644710"/>
                  <a:pt x="110228" y="1791472"/>
                  <a:pt x="263370" y="1845263"/>
                </a:cubicBezTo>
                <a:cubicBezTo>
                  <a:pt x="329002" y="1868505"/>
                  <a:pt x="374082" y="1929601"/>
                  <a:pt x="374082" y="1999994"/>
                </a:cubicBezTo>
                <a:lnTo>
                  <a:pt x="374082" y="2023236"/>
                </a:lnTo>
                <a:cubicBezTo>
                  <a:pt x="374082" y="2092965"/>
                  <a:pt x="329002" y="2154724"/>
                  <a:pt x="263370" y="2177967"/>
                </a:cubicBezTo>
                <a:cubicBezTo>
                  <a:pt x="110228" y="2232422"/>
                  <a:pt x="179" y="2378520"/>
                  <a:pt x="179" y="2551181"/>
                </a:cubicBezTo>
                <a:cubicBezTo>
                  <a:pt x="179" y="2723178"/>
                  <a:pt x="110228" y="2869940"/>
                  <a:pt x="263370" y="2923730"/>
                </a:cubicBezTo>
                <a:cubicBezTo>
                  <a:pt x="329002" y="2946973"/>
                  <a:pt x="374082" y="3008068"/>
                  <a:pt x="374082" y="3078461"/>
                </a:cubicBezTo>
                <a:lnTo>
                  <a:pt x="374082" y="3101704"/>
                </a:lnTo>
                <a:cubicBezTo>
                  <a:pt x="374082" y="3170104"/>
                  <a:pt x="331653" y="3233192"/>
                  <a:pt x="266684" y="3255106"/>
                </a:cubicBezTo>
                <a:cubicBezTo>
                  <a:pt x="108239" y="3309561"/>
                  <a:pt x="-5125" y="3462300"/>
                  <a:pt x="179" y="3640937"/>
                </a:cubicBezTo>
                <a:cubicBezTo>
                  <a:pt x="6145" y="3846138"/>
                  <a:pt x="171220" y="4014151"/>
                  <a:pt x="376071" y="4024112"/>
                </a:cubicBezTo>
                <a:cubicBezTo>
                  <a:pt x="602137" y="4034737"/>
                  <a:pt x="789089" y="3854107"/>
                  <a:pt x="789089" y="3629648"/>
                </a:cubicBezTo>
                <a:cubicBezTo>
                  <a:pt x="789089" y="3457651"/>
                  <a:pt x="679039" y="3310889"/>
                  <a:pt x="525898" y="3257099"/>
                </a:cubicBezTo>
                <a:cubicBezTo>
                  <a:pt x="460266" y="3233856"/>
                  <a:pt x="415185" y="3172760"/>
                  <a:pt x="415185" y="3102368"/>
                </a:cubicBezTo>
                <a:lnTo>
                  <a:pt x="415185" y="3079125"/>
                </a:lnTo>
                <a:cubicBezTo>
                  <a:pt x="415185" y="3009397"/>
                  <a:pt x="460266" y="2947637"/>
                  <a:pt x="525898" y="2924394"/>
                </a:cubicBezTo>
                <a:cubicBezTo>
                  <a:pt x="679039" y="2869940"/>
                  <a:pt x="789089" y="2723842"/>
                  <a:pt x="789089" y="2551845"/>
                </a:cubicBezTo>
                <a:cubicBezTo>
                  <a:pt x="789089" y="2379848"/>
                  <a:pt x="679039" y="2233086"/>
                  <a:pt x="525898" y="2179295"/>
                </a:cubicBezTo>
                <a:cubicBezTo>
                  <a:pt x="460266" y="2156053"/>
                  <a:pt x="415185" y="2094957"/>
                  <a:pt x="415185" y="2024564"/>
                </a:cubicBezTo>
                <a:lnTo>
                  <a:pt x="415185" y="2001322"/>
                </a:lnTo>
                <a:cubicBezTo>
                  <a:pt x="415185" y="1931593"/>
                  <a:pt x="460266" y="1869834"/>
                  <a:pt x="525898" y="1846591"/>
                </a:cubicBezTo>
                <a:cubicBezTo>
                  <a:pt x="679702" y="1791472"/>
                  <a:pt x="789089" y="1645374"/>
                  <a:pt x="789089" y="1472713"/>
                </a:cubicBezTo>
                <a:close/>
              </a:path>
            </a:pathLst>
          </a:custGeom>
          <a:solidFill>
            <a:srgbClr val="326D77"/>
          </a:solidFill>
          <a:ln w="6563" cap="flat">
            <a:noFill/>
            <a:prstDash val="solid"/>
            <a:miter/>
          </a:ln>
        </p:spPr>
        <p:txBody>
          <a:bodyPr rtlCol="0" anchor="ctr"/>
          <a:lstStyle/>
          <a:p>
            <a:endParaRPr lang="pt-BR"/>
          </a:p>
        </p:txBody>
      </p:sp>
      <p:sp>
        <p:nvSpPr>
          <p:cNvPr id="5" name="TextBox 4">
            <a:extLst>
              <a:ext uri="{FF2B5EF4-FFF2-40B4-BE49-F238E27FC236}">
                <a16:creationId xmlns:a16="http://schemas.microsoft.com/office/drawing/2014/main" id="{6C2F1F18-A8EF-1E72-AB6F-EB35D77F4292}"/>
              </a:ext>
            </a:extLst>
          </p:cNvPr>
          <p:cNvSpPr txBox="1"/>
          <p:nvPr/>
        </p:nvSpPr>
        <p:spPr>
          <a:xfrm>
            <a:off x="1658334" y="1334815"/>
            <a:ext cx="632482" cy="461665"/>
          </a:xfrm>
          <a:prstGeom prst="rect">
            <a:avLst/>
          </a:prstGeom>
          <a:solidFill>
            <a:srgbClr val="326D77"/>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01</a:t>
            </a:r>
          </a:p>
        </p:txBody>
      </p:sp>
      <p:sp>
        <p:nvSpPr>
          <p:cNvPr id="6" name="TextBox 5">
            <a:extLst>
              <a:ext uri="{FF2B5EF4-FFF2-40B4-BE49-F238E27FC236}">
                <a16:creationId xmlns:a16="http://schemas.microsoft.com/office/drawing/2014/main" id="{47D197F2-906F-F25F-4324-ED283F2397B5}"/>
              </a:ext>
            </a:extLst>
          </p:cNvPr>
          <p:cNvSpPr txBox="1"/>
          <p:nvPr/>
        </p:nvSpPr>
        <p:spPr>
          <a:xfrm>
            <a:off x="1658334" y="2562038"/>
            <a:ext cx="632482" cy="461665"/>
          </a:xfrm>
          <a:prstGeom prst="rect">
            <a:avLst/>
          </a:prstGeom>
          <a:solidFill>
            <a:srgbClr val="326D77"/>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02</a:t>
            </a:r>
          </a:p>
        </p:txBody>
      </p:sp>
      <p:sp>
        <p:nvSpPr>
          <p:cNvPr id="7" name="TextBox 6">
            <a:extLst>
              <a:ext uri="{FF2B5EF4-FFF2-40B4-BE49-F238E27FC236}">
                <a16:creationId xmlns:a16="http://schemas.microsoft.com/office/drawing/2014/main" id="{C959E0C8-7704-9494-DBB2-DFAFC7B32616}"/>
              </a:ext>
            </a:extLst>
          </p:cNvPr>
          <p:cNvSpPr txBox="1"/>
          <p:nvPr/>
        </p:nvSpPr>
        <p:spPr>
          <a:xfrm>
            <a:off x="1715778" y="3789261"/>
            <a:ext cx="632482" cy="461665"/>
          </a:xfrm>
          <a:prstGeom prst="rect">
            <a:avLst/>
          </a:prstGeom>
          <a:solidFill>
            <a:srgbClr val="326D77"/>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03</a:t>
            </a:r>
          </a:p>
        </p:txBody>
      </p:sp>
      <p:sp>
        <p:nvSpPr>
          <p:cNvPr id="8" name="TextBox 7">
            <a:extLst>
              <a:ext uri="{FF2B5EF4-FFF2-40B4-BE49-F238E27FC236}">
                <a16:creationId xmlns:a16="http://schemas.microsoft.com/office/drawing/2014/main" id="{2A3EFC27-F848-3900-C9E6-297CABD7D4F1}"/>
              </a:ext>
            </a:extLst>
          </p:cNvPr>
          <p:cNvSpPr txBox="1"/>
          <p:nvPr/>
        </p:nvSpPr>
        <p:spPr>
          <a:xfrm>
            <a:off x="1676628" y="5016484"/>
            <a:ext cx="632482" cy="461665"/>
          </a:xfrm>
          <a:prstGeom prst="rect">
            <a:avLst/>
          </a:prstGeom>
          <a:solidFill>
            <a:srgbClr val="326D77"/>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04</a:t>
            </a:r>
          </a:p>
        </p:txBody>
      </p:sp>
    </p:spTree>
    <p:extLst>
      <p:ext uri="{BB962C8B-B14F-4D97-AF65-F5344CB8AC3E}">
        <p14:creationId xmlns:p14="http://schemas.microsoft.com/office/powerpoint/2010/main" val="2792937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97507953-8720-C42E-B5D1-32AB0B3FBC6A}"/>
              </a:ext>
            </a:extLst>
          </p:cNvPr>
          <p:cNvSpPr>
            <a:spLocks noGrp="1"/>
          </p:cNvSpPr>
          <p:nvPr>
            <p:ph type="title"/>
          </p:nvPr>
        </p:nvSpPr>
        <p:spPr>
          <a:xfrm>
            <a:off x="447827" y="210160"/>
            <a:ext cx="5860254" cy="889517"/>
          </a:xfrm>
        </p:spPr>
        <p:txBody>
          <a:bodyPr>
            <a:noAutofit/>
          </a:bodyPr>
          <a:lstStyle/>
          <a:p>
            <a:r>
              <a:rPr lang="en-CO" sz="1600" b="1" dirty="0">
                <a:latin typeface="Segoe UI Symbol" panose="020B0502040204020203" pitchFamily="34" charset="0"/>
                <a:ea typeface="Segoe UI Symbol" panose="020B0502040204020203" pitchFamily="34" charset="0"/>
              </a:rPr>
              <a:t>Cronograma</a:t>
            </a:r>
          </a:p>
        </p:txBody>
      </p:sp>
      <p:graphicFrame>
        <p:nvGraphicFramePr>
          <p:cNvPr id="2" name="Table 1">
            <a:extLst>
              <a:ext uri="{FF2B5EF4-FFF2-40B4-BE49-F238E27FC236}">
                <a16:creationId xmlns:a16="http://schemas.microsoft.com/office/drawing/2014/main" id="{E94E22D7-05A0-998B-5305-A6FF6B574A05}"/>
              </a:ext>
            </a:extLst>
          </p:cNvPr>
          <p:cNvGraphicFramePr>
            <a:graphicFrameLocks noGrp="1"/>
          </p:cNvGraphicFramePr>
          <p:nvPr>
            <p:extLst>
              <p:ext uri="{D42A27DB-BD31-4B8C-83A1-F6EECF244321}">
                <p14:modId xmlns:p14="http://schemas.microsoft.com/office/powerpoint/2010/main" val="3634936401"/>
              </p:ext>
            </p:extLst>
          </p:nvPr>
        </p:nvGraphicFramePr>
        <p:xfrm>
          <a:off x="530955" y="494036"/>
          <a:ext cx="11296345" cy="4334797"/>
        </p:xfrm>
        <a:graphic>
          <a:graphicData uri="http://schemas.openxmlformats.org/drawingml/2006/table">
            <a:tbl>
              <a:tblPr firstRow="1" bandRow="1">
                <a:tableStyleId>{8799B23B-EC83-4686-B30A-512413B5E67A}</a:tableStyleId>
              </a:tblPr>
              <a:tblGrid>
                <a:gridCol w="2965145">
                  <a:extLst>
                    <a:ext uri="{9D8B030D-6E8A-4147-A177-3AD203B41FA5}">
                      <a16:colId xmlns:a16="http://schemas.microsoft.com/office/drawing/2014/main" val="940241922"/>
                    </a:ext>
                  </a:extLst>
                </a:gridCol>
                <a:gridCol w="208280">
                  <a:extLst>
                    <a:ext uri="{9D8B030D-6E8A-4147-A177-3AD203B41FA5}">
                      <a16:colId xmlns:a16="http://schemas.microsoft.com/office/drawing/2014/main" val="2018755784"/>
                    </a:ext>
                  </a:extLst>
                </a:gridCol>
                <a:gridCol w="208280">
                  <a:extLst>
                    <a:ext uri="{9D8B030D-6E8A-4147-A177-3AD203B41FA5}">
                      <a16:colId xmlns:a16="http://schemas.microsoft.com/office/drawing/2014/main" val="2419349056"/>
                    </a:ext>
                  </a:extLst>
                </a:gridCol>
                <a:gridCol w="208280">
                  <a:extLst>
                    <a:ext uri="{9D8B030D-6E8A-4147-A177-3AD203B41FA5}">
                      <a16:colId xmlns:a16="http://schemas.microsoft.com/office/drawing/2014/main" val="1158289091"/>
                    </a:ext>
                  </a:extLst>
                </a:gridCol>
                <a:gridCol w="208280">
                  <a:extLst>
                    <a:ext uri="{9D8B030D-6E8A-4147-A177-3AD203B41FA5}">
                      <a16:colId xmlns:a16="http://schemas.microsoft.com/office/drawing/2014/main" val="2293536960"/>
                    </a:ext>
                  </a:extLst>
                </a:gridCol>
                <a:gridCol w="208280">
                  <a:extLst>
                    <a:ext uri="{9D8B030D-6E8A-4147-A177-3AD203B41FA5}">
                      <a16:colId xmlns:a16="http://schemas.microsoft.com/office/drawing/2014/main" val="4280942913"/>
                    </a:ext>
                  </a:extLst>
                </a:gridCol>
                <a:gridCol w="208280">
                  <a:extLst>
                    <a:ext uri="{9D8B030D-6E8A-4147-A177-3AD203B41FA5}">
                      <a16:colId xmlns:a16="http://schemas.microsoft.com/office/drawing/2014/main" val="1624145502"/>
                    </a:ext>
                  </a:extLst>
                </a:gridCol>
                <a:gridCol w="208280">
                  <a:extLst>
                    <a:ext uri="{9D8B030D-6E8A-4147-A177-3AD203B41FA5}">
                      <a16:colId xmlns:a16="http://schemas.microsoft.com/office/drawing/2014/main" val="3112174740"/>
                    </a:ext>
                  </a:extLst>
                </a:gridCol>
                <a:gridCol w="208280">
                  <a:extLst>
                    <a:ext uri="{9D8B030D-6E8A-4147-A177-3AD203B41FA5}">
                      <a16:colId xmlns:a16="http://schemas.microsoft.com/office/drawing/2014/main" val="984966330"/>
                    </a:ext>
                  </a:extLst>
                </a:gridCol>
                <a:gridCol w="208280">
                  <a:extLst>
                    <a:ext uri="{9D8B030D-6E8A-4147-A177-3AD203B41FA5}">
                      <a16:colId xmlns:a16="http://schemas.microsoft.com/office/drawing/2014/main" val="1578106567"/>
                    </a:ext>
                  </a:extLst>
                </a:gridCol>
                <a:gridCol w="208280">
                  <a:extLst>
                    <a:ext uri="{9D8B030D-6E8A-4147-A177-3AD203B41FA5}">
                      <a16:colId xmlns:a16="http://schemas.microsoft.com/office/drawing/2014/main" val="1086269777"/>
                    </a:ext>
                  </a:extLst>
                </a:gridCol>
                <a:gridCol w="208280">
                  <a:extLst>
                    <a:ext uri="{9D8B030D-6E8A-4147-A177-3AD203B41FA5}">
                      <a16:colId xmlns:a16="http://schemas.microsoft.com/office/drawing/2014/main" val="2638807038"/>
                    </a:ext>
                  </a:extLst>
                </a:gridCol>
                <a:gridCol w="208280">
                  <a:extLst>
                    <a:ext uri="{9D8B030D-6E8A-4147-A177-3AD203B41FA5}">
                      <a16:colId xmlns:a16="http://schemas.microsoft.com/office/drawing/2014/main" val="3445850899"/>
                    </a:ext>
                  </a:extLst>
                </a:gridCol>
                <a:gridCol w="208280">
                  <a:extLst>
                    <a:ext uri="{9D8B030D-6E8A-4147-A177-3AD203B41FA5}">
                      <a16:colId xmlns:a16="http://schemas.microsoft.com/office/drawing/2014/main" val="4121727990"/>
                    </a:ext>
                  </a:extLst>
                </a:gridCol>
                <a:gridCol w="208280">
                  <a:extLst>
                    <a:ext uri="{9D8B030D-6E8A-4147-A177-3AD203B41FA5}">
                      <a16:colId xmlns:a16="http://schemas.microsoft.com/office/drawing/2014/main" val="1083323204"/>
                    </a:ext>
                  </a:extLst>
                </a:gridCol>
                <a:gridCol w="208280">
                  <a:extLst>
                    <a:ext uri="{9D8B030D-6E8A-4147-A177-3AD203B41FA5}">
                      <a16:colId xmlns:a16="http://schemas.microsoft.com/office/drawing/2014/main" val="1484618435"/>
                    </a:ext>
                  </a:extLst>
                </a:gridCol>
                <a:gridCol w="208280">
                  <a:extLst>
                    <a:ext uri="{9D8B030D-6E8A-4147-A177-3AD203B41FA5}">
                      <a16:colId xmlns:a16="http://schemas.microsoft.com/office/drawing/2014/main" val="185851238"/>
                    </a:ext>
                  </a:extLst>
                </a:gridCol>
                <a:gridCol w="208280">
                  <a:extLst>
                    <a:ext uri="{9D8B030D-6E8A-4147-A177-3AD203B41FA5}">
                      <a16:colId xmlns:a16="http://schemas.microsoft.com/office/drawing/2014/main" val="258211373"/>
                    </a:ext>
                  </a:extLst>
                </a:gridCol>
                <a:gridCol w="208280">
                  <a:extLst>
                    <a:ext uri="{9D8B030D-6E8A-4147-A177-3AD203B41FA5}">
                      <a16:colId xmlns:a16="http://schemas.microsoft.com/office/drawing/2014/main" val="1807095089"/>
                    </a:ext>
                  </a:extLst>
                </a:gridCol>
                <a:gridCol w="208280">
                  <a:extLst>
                    <a:ext uri="{9D8B030D-6E8A-4147-A177-3AD203B41FA5}">
                      <a16:colId xmlns:a16="http://schemas.microsoft.com/office/drawing/2014/main" val="1903234079"/>
                    </a:ext>
                  </a:extLst>
                </a:gridCol>
                <a:gridCol w="208280">
                  <a:extLst>
                    <a:ext uri="{9D8B030D-6E8A-4147-A177-3AD203B41FA5}">
                      <a16:colId xmlns:a16="http://schemas.microsoft.com/office/drawing/2014/main" val="1178944181"/>
                    </a:ext>
                  </a:extLst>
                </a:gridCol>
                <a:gridCol w="208280">
                  <a:extLst>
                    <a:ext uri="{9D8B030D-6E8A-4147-A177-3AD203B41FA5}">
                      <a16:colId xmlns:a16="http://schemas.microsoft.com/office/drawing/2014/main" val="3461781447"/>
                    </a:ext>
                  </a:extLst>
                </a:gridCol>
                <a:gridCol w="208280">
                  <a:extLst>
                    <a:ext uri="{9D8B030D-6E8A-4147-A177-3AD203B41FA5}">
                      <a16:colId xmlns:a16="http://schemas.microsoft.com/office/drawing/2014/main" val="1097024588"/>
                    </a:ext>
                  </a:extLst>
                </a:gridCol>
                <a:gridCol w="208280">
                  <a:extLst>
                    <a:ext uri="{9D8B030D-6E8A-4147-A177-3AD203B41FA5}">
                      <a16:colId xmlns:a16="http://schemas.microsoft.com/office/drawing/2014/main" val="2489929734"/>
                    </a:ext>
                  </a:extLst>
                </a:gridCol>
                <a:gridCol w="208280">
                  <a:extLst>
                    <a:ext uri="{9D8B030D-6E8A-4147-A177-3AD203B41FA5}">
                      <a16:colId xmlns:a16="http://schemas.microsoft.com/office/drawing/2014/main" val="1996954525"/>
                    </a:ext>
                  </a:extLst>
                </a:gridCol>
                <a:gridCol w="208280">
                  <a:extLst>
                    <a:ext uri="{9D8B030D-6E8A-4147-A177-3AD203B41FA5}">
                      <a16:colId xmlns:a16="http://schemas.microsoft.com/office/drawing/2014/main" val="4233289405"/>
                    </a:ext>
                  </a:extLst>
                </a:gridCol>
                <a:gridCol w="208280">
                  <a:extLst>
                    <a:ext uri="{9D8B030D-6E8A-4147-A177-3AD203B41FA5}">
                      <a16:colId xmlns:a16="http://schemas.microsoft.com/office/drawing/2014/main" val="1410843900"/>
                    </a:ext>
                  </a:extLst>
                </a:gridCol>
                <a:gridCol w="208280">
                  <a:extLst>
                    <a:ext uri="{9D8B030D-6E8A-4147-A177-3AD203B41FA5}">
                      <a16:colId xmlns:a16="http://schemas.microsoft.com/office/drawing/2014/main" val="2634501171"/>
                    </a:ext>
                  </a:extLst>
                </a:gridCol>
                <a:gridCol w="208280">
                  <a:extLst>
                    <a:ext uri="{9D8B030D-6E8A-4147-A177-3AD203B41FA5}">
                      <a16:colId xmlns:a16="http://schemas.microsoft.com/office/drawing/2014/main" val="3918518233"/>
                    </a:ext>
                  </a:extLst>
                </a:gridCol>
                <a:gridCol w="208280">
                  <a:extLst>
                    <a:ext uri="{9D8B030D-6E8A-4147-A177-3AD203B41FA5}">
                      <a16:colId xmlns:a16="http://schemas.microsoft.com/office/drawing/2014/main" val="3273335915"/>
                    </a:ext>
                  </a:extLst>
                </a:gridCol>
                <a:gridCol w="208280">
                  <a:extLst>
                    <a:ext uri="{9D8B030D-6E8A-4147-A177-3AD203B41FA5}">
                      <a16:colId xmlns:a16="http://schemas.microsoft.com/office/drawing/2014/main" val="75947585"/>
                    </a:ext>
                  </a:extLst>
                </a:gridCol>
                <a:gridCol w="208280">
                  <a:extLst>
                    <a:ext uri="{9D8B030D-6E8A-4147-A177-3AD203B41FA5}">
                      <a16:colId xmlns:a16="http://schemas.microsoft.com/office/drawing/2014/main" val="2029031577"/>
                    </a:ext>
                  </a:extLst>
                </a:gridCol>
                <a:gridCol w="208280">
                  <a:extLst>
                    <a:ext uri="{9D8B030D-6E8A-4147-A177-3AD203B41FA5}">
                      <a16:colId xmlns:a16="http://schemas.microsoft.com/office/drawing/2014/main" val="1989777188"/>
                    </a:ext>
                  </a:extLst>
                </a:gridCol>
                <a:gridCol w="208280">
                  <a:extLst>
                    <a:ext uri="{9D8B030D-6E8A-4147-A177-3AD203B41FA5}">
                      <a16:colId xmlns:a16="http://schemas.microsoft.com/office/drawing/2014/main" val="2113472379"/>
                    </a:ext>
                  </a:extLst>
                </a:gridCol>
                <a:gridCol w="208280">
                  <a:extLst>
                    <a:ext uri="{9D8B030D-6E8A-4147-A177-3AD203B41FA5}">
                      <a16:colId xmlns:a16="http://schemas.microsoft.com/office/drawing/2014/main" val="1798717881"/>
                    </a:ext>
                  </a:extLst>
                </a:gridCol>
                <a:gridCol w="208280">
                  <a:extLst>
                    <a:ext uri="{9D8B030D-6E8A-4147-A177-3AD203B41FA5}">
                      <a16:colId xmlns:a16="http://schemas.microsoft.com/office/drawing/2014/main" val="2915888317"/>
                    </a:ext>
                  </a:extLst>
                </a:gridCol>
                <a:gridCol w="208280">
                  <a:extLst>
                    <a:ext uri="{9D8B030D-6E8A-4147-A177-3AD203B41FA5}">
                      <a16:colId xmlns:a16="http://schemas.microsoft.com/office/drawing/2014/main" val="3810264598"/>
                    </a:ext>
                  </a:extLst>
                </a:gridCol>
                <a:gridCol w="208280">
                  <a:extLst>
                    <a:ext uri="{9D8B030D-6E8A-4147-A177-3AD203B41FA5}">
                      <a16:colId xmlns:a16="http://schemas.microsoft.com/office/drawing/2014/main" val="3368445576"/>
                    </a:ext>
                  </a:extLst>
                </a:gridCol>
                <a:gridCol w="208280">
                  <a:extLst>
                    <a:ext uri="{9D8B030D-6E8A-4147-A177-3AD203B41FA5}">
                      <a16:colId xmlns:a16="http://schemas.microsoft.com/office/drawing/2014/main" val="535075759"/>
                    </a:ext>
                  </a:extLst>
                </a:gridCol>
                <a:gridCol w="208280">
                  <a:extLst>
                    <a:ext uri="{9D8B030D-6E8A-4147-A177-3AD203B41FA5}">
                      <a16:colId xmlns:a16="http://schemas.microsoft.com/office/drawing/2014/main" val="2335398635"/>
                    </a:ext>
                  </a:extLst>
                </a:gridCol>
                <a:gridCol w="208280">
                  <a:extLst>
                    <a:ext uri="{9D8B030D-6E8A-4147-A177-3AD203B41FA5}">
                      <a16:colId xmlns:a16="http://schemas.microsoft.com/office/drawing/2014/main" val="3250568634"/>
                    </a:ext>
                  </a:extLst>
                </a:gridCol>
              </a:tblGrid>
              <a:tr h="216961">
                <a:tc rowSpan="3">
                  <a:txBody>
                    <a:bodyPr/>
                    <a:lstStyle/>
                    <a:p>
                      <a:pPr marL="11113" indent="0" algn="ctr">
                        <a:tabLst/>
                      </a:pPr>
                      <a:r>
                        <a:rPr lang="en-CO" sz="1000" dirty="0">
                          <a:solidFill>
                            <a:schemeClr val="bg1"/>
                          </a:solidFill>
                          <a:latin typeface="Tahoma" panose="020B0604030504040204" pitchFamily="34" charset="0"/>
                          <a:ea typeface="Tahoma" panose="020B0604030504040204" pitchFamily="34" charset="0"/>
                          <a:cs typeface="Tahoma" panose="020B0604030504040204" pitchFamily="34" charset="0"/>
                        </a:rPr>
                        <a:t>Actividad</a:t>
                      </a:r>
                    </a:p>
                  </a:txBody>
                  <a:tcPr>
                    <a:solidFill>
                      <a:srgbClr val="005F60"/>
                    </a:solidFill>
                  </a:tcPr>
                </a:tc>
                <a:tc gridSpan="20">
                  <a:txBody>
                    <a:bodyPr/>
                    <a:lstStyle/>
                    <a:p>
                      <a:pPr algn="ctr"/>
                      <a:r>
                        <a:rPr lang="en-CO" sz="1000" dirty="0">
                          <a:solidFill>
                            <a:schemeClr val="bg1"/>
                          </a:solidFill>
                          <a:latin typeface="Tahoma" panose="020B0604030504040204" pitchFamily="34" charset="0"/>
                          <a:ea typeface="Tahoma" panose="020B0604030504040204" pitchFamily="34" charset="0"/>
                          <a:cs typeface="Tahoma" panose="020B0604030504040204" pitchFamily="34" charset="0"/>
                        </a:rPr>
                        <a:t>AÑO 2024</a:t>
                      </a:r>
                    </a:p>
                  </a:txBody>
                  <a:tcP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a:endParaRPr lang="en-CO" sz="1000" dirty="0">
                        <a:solidFill>
                          <a:schemeClr val="bg1"/>
                        </a:solidFill>
                      </a:endParaRPr>
                    </a:p>
                  </a:txBody>
                  <a:tcP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a:endParaRPr lang="en-CO" sz="1000" dirty="0">
                        <a:solidFill>
                          <a:schemeClr val="bg1"/>
                        </a:solidFill>
                      </a:endParaRPr>
                    </a:p>
                  </a:txBody>
                  <a:tcP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gridSpan="20">
                  <a:txBody>
                    <a:bodyPr/>
                    <a:lstStyle/>
                    <a:p>
                      <a:pPr algn="ctr" rtl="0" fontAlgn="ctr"/>
                      <a:r>
                        <a:rPr lang="en-US" sz="10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AÑO 2025</a:t>
                      </a: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tc hMerge="1">
                  <a:txBody>
                    <a:bodyPr/>
                    <a:lstStyle/>
                    <a:p>
                      <a:pPr algn="ctr" rtl="0" fontAlgn="ctr"/>
                      <a:endParaRPr lang="en-US" sz="1000" b="1" i="0" u="none" strike="noStrike" dirty="0">
                        <a:solidFill>
                          <a:srgbClr val="FFFFFF"/>
                        </a:solidFill>
                        <a:effectLst/>
                        <a:latin typeface="Calibri" panose="020F0502020204030204" pitchFamily="34" charset="0"/>
                      </a:endParaRPr>
                    </a:p>
                  </a:txBody>
                  <a:tcPr marL="9525" marR="9525" marT="9525" marB="0" anchor="ctr">
                    <a:solidFill>
                      <a:srgbClr val="005F60"/>
                    </a:solidFill>
                  </a:tcPr>
                </a:tc>
                <a:tc hMerge="1">
                  <a:txBody>
                    <a:bodyPr/>
                    <a:lstStyle/>
                    <a:p>
                      <a:endParaRPr lang="en-CO"/>
                    </a:p>
                  </a:txBody>
                  <a:tcPr/>
                </a:tc>
                <a:tc hMerge="1">
                  <a:txBody>
                    <a:bodyPr/>
                    <a:lstStyle/>
                    <a:p>
                      <a:endParaRPr lang="en-CO"/>
                    </a:p>
                  </a:txBody>
                  <a:tcPr/>
                </a:tc>
                <a:tc hMerge="1">
                  <a:txBody>
                    <a:bodyPr/>
                    <a:lstStyle/>
                    <a:p>
                      <a:endParaRPr lang="en-CO"/>
                    </a:p>
                  </a:txBody>
                  <a:tcPr/>
                </a:tc>
                <a:extLst>
                  <a:ext uri="{0D108BD9-81ED-4DB2-BD59-A6C34878D82A}">
                    <a16:rowId xmlns:a16="http://schemas.microsoft.com/office/drawing/2014/main" val="2624232820"/>
                  </a:ext>
                </a:extLst>
              </a:tr>
              <a:tr h="216961">
                <a:tc vMerge="1">
                  <a:txBody>
                    <a:bodyPr/>
                    <a:lstStyle/>
                    <a:p>
                      <a:pPr marL="11113" indent="0" algn="ctr">
                        <a:tabLst/>
                      </a:pPr>
                      <a:r>
                        <a:rPr lang="en-CO" sz="1000" dirty="0">
                          <a:solidFill>
                            <a:schemeClr val="bg1"/>
                          </a:solidFill>
                        </a:rPr>
                        <a:t>Actividad</a:t>
                      </a:r>
                    </a:p>
                  </a:txBody>
                  <a:tcPr>
                    <a:solidFill>
                      <a:srgbClr val="005F60"/>
                    </a:solidFill>
                  </a:tcPr>
                </a:tc>
                <a:tc gridSpan="4">
                  <a:txBody>
                    <a:bodyPr/>
                    <a:lstStyle/>
                    <a:p>
                      <a:pPr algn="ctr"/>
                      <a:r>
                        <a:rPr lang="en-CO" sz="800" b="1" dirty="0">
                          <a:solidFill>
                            <a:schemeClr val="bg1"/>
                          </a:solidFill>
                          <a:latin typeface="Tahoma" panose="020B0604030504040204" pitchFamily="34" charset="0"/>
                          <a:ea typeface="Tahoma" panose="020B0604030504040204" pitchFamily="34" charset="0"/>
                          <a:cs typeface="Tahoma" panose="020B0604030504040204" pitchFamily="34" charset="0"/>
                        </a:rPr>
                        <a:t>Julio</a:t>
                      </a: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gridSpan="4">
                  <a:txBody>
                    <a:bodyPr/>
                    <a:lstStyle/>
                    <a:p>
                      <a:pPr algn="ctr"/>
                      <a:r>
                        <a:rPr lang="en-CO" sz="800" b="1" dirty="0">
                          <a:solidFill>
                            <a:schemeClr val="bg1"/>
                          </a:solidFill>
                          <a:latin typeface="Tahoma" panose="020B0604030504040204" pitchFamily="34" charset="0"/>
                          <a:ea typeface="Tahoma" panose="020B0604030504040204" pitchFamily="34" charset="0"/>
                          <a:cs typeface="Tahoma" panose="020B0604030504040204" pitchFamily="34" charset="0"/>
                        </a:rPr>
                        <a:t>Agosto</a:t>
                      </a: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gridSpan="4">
                  <a:txBody>
                    <a:bodyPr/>
                    <a:lstStyle/>
                    <a:p>
                      <a:pPr algn="ctr"/>
                      <a:r>
                        <a:rPr lang="en-CO" sz="800" b="1" dirty="0">
                          <a:solidFill>
                            <a:schemeClr val="bg1"/>
                          </a:solidFill>
                          <a:latin typeface="Tahoma" panose="020B0604030504040204" pitchFamily="34" charset="0"/>
                          <a:ea typeface="Tahoma" panose="020B0604030504040204" pitchFamily="34" charset="0"/>
                          <a:cs typeface="Tahoma" panose="020B0604030504040204" pitchFamily="34" charset="0"/>
                        </a:rPr>
                        <a:t>Septiembre</a:t>
                      </a:r>
                    </a:p>
                  </a:txBody>
                  <a:tcPr>
                    <a:solidFill>
                      <a:srgbClr val="005F60"/>
                    </a:solidFill>
                  </a:tcPr>
                </a:tc>
                <a:tc hMerge="1">
                  <a:txBody>
                    <a:bodyPr/>
                    <a:lstStyle/>
                    <a:p>
                      <a:pPr algn="ctr"/>
                      <a:endParaRPr lang="en-CO" sz="1000" dirty="0">
                        <a:solidFill>
                          <a:schemeClr val="bg1"/>
                        </a:solidFill>
                      </a:endParaRPr>
                    </a:p>
                  </a:txBody>
                  <a:tcPr>
                    <a:solidFill>
                      <a:srgbClr val="005F60"/>
                    </a:solidFill>
                  </a:tcPr>
                </a:tc>
                <a:tc hMerge="1">
                  <a:txBody>
                    <a:bodyPr/>
                    <a:lstStyle/>
                    <a:p>
                      <a:pPr algn="ctr"/>
                      <a:endParaRPr lang="en-CO" sz="1000" dirty="0">
                        <a:solidFill>
                          <a:schemeClr val="bg1"/>
                        </a:solidFill>
                      </a:endParaRPr>
                    </a:p>
                  </a:txBody>
                  <a:tcPr>
                    <a:solidFill>
                      <a:schemeClr val="bg1"/>
                    </a:solidFill>
                  </a:tcPr>
                </a:tc>
                <a:tc hMerge="1">
                  <a:txBody>
                    <a:bodyPr/>
                    <a:lstStyle/>
                    <a:p>
                      <a:pPr algn="ctr"/>
                      <a:endParaRPr lang="en-CO" sz="1000" dirty="0">
                        <a:solidFill>
                          <a:schemeClr val="bg1"/>
                        </a:solidFill>
                      </a:endParaRPr>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Octubre</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Noviembre</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Febrero</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Marzo</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Abril</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Mayo</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gridSpan="4">
                  <a:txBody>
                    <a:bodyPr/>
                    <a:lstStyle/>
                    <a:p>
                      <a:pPr algn="ctr" rtl="0" fontAlgn="ctr"/>
                      <a:r>
                        <a:rPr lang="en-US" sz="800" b="1" i="0" u="none" strike="noStrike" dirty="0">
                          <a:solidFill>
                            <a:srgbClr val="FFFFFF"/>
                          </a:solidFill>
                          <a:effectLst/>
                          <a:latin typeface="Tahoma" panose="020B0604030504040204" pitchFamily="34" charset="0"/>
                          <a:ea typeface="Tahoma" panose="020B0604030504040204" pitchFamily="34" charset="0"/>
                          <a:cs typeface="Tahoma" panose="020B0604030504040204" pitchFamily="34" charset="0"/>
                        </a:rPr>
                        <a:t>Junio</a:t>
                      </a:r>
                    </a:p>
                  </a:txBody>
                  <a:tcPr marL="9525" marR="9525" marT="9525" marB="0" anchor="ct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tc hMerge="1">
                  <a:txBody>
                    <a:bodyPr/>
                    <a:lstStyle/>
                    <a:p>
                      <a:endParaRPr lang="en-CO"/>
                    </a:p>
                  </a:txBody>
                  <a:tcPr>
                    <a:solidFill>
                      <a:srgbClr val="005F60"/>
                    </a:solidFill>
                  </a:tcPr>
                </a:tc>
                <a:extLst>
                  <a:ext uri="{0D108BD9-81ED-4DB2-BD59-A6C34878D82A}">
                    <a16:rowId xmlns:a16="http://schemas.microsoft.com/office/drawing/2014/main" val="2399909020"/>
                  </a:ext>
                </a:extLst>
              </a:tr>
              <a:tr h="233201">
                <a:tc vMerge="1">
                  <a:txBody>
                    <a:bodyPr/>
                    <a:lstStyle/>
                    <a:p>
                      <a:endParaRPr lang="en-CO" sz="1000" dirty="0"/>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1</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2</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3</a:t>
                      </a:r>
                    </a:p>
                  </a:txBody>
                  <a:tcPr>
                    <a:solidFill>
                      <a:schemeClr val="bg1"/>
                    </a:solidFill>
                  </a:tcPr>
                </a:tc>
                <a:tc>
                  <a:txBody>
                    <a:bodyPr/>
                    <a:lstStyle/>
                    <a:p>
                      <a:pPr algn="ctr"/>
                      <a:r>
                        <a:rPr lang="en-CO" sz="1000" b="1"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4</a:t>
                      </a:r>
                    </a:p>
                  </a:txBody>
                  <a:tcPr>
                    <a:solidFill>
                      <a:schemeClr val="bg1"/>
                    </a:solidFill>
                  </a:tcPr>
                </a:tc>
                <a:extLst>
                  <a:ext uri="{0D108BD9-81ED-4DB2-BD59-A6C34878D82A}">
                    <a16:rowId xmlns:a16="http://schemas.microsoft.com/office/drawing/2014/main" val="2031292316"/>
                  </a:ext>
                </a:extLst>
              </a:tr>
              <a:tr h="208191">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Formalización del convenio o afiliación de filantropía</a:t>
                      </a: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381740310"/>
                  </a:ext>
                </a:extLst>
              </a:tr>
              <a:tr h="338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Formalización de la carta de compromiso firmada por ambas partes.</a:t>
                      </a: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850571358"/>
                  </a:ext>
                </a:extLst>
              </a:tr>
              <a:tr h="338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Envío del nombre y perfiles de los investigadores vinculados.</a:t>
                      </a: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3470905120"/>
                  </a:ext>
                </a:extLst>
              </a:tr>
              <a:tr h="216321">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Establecimiento de la muestra</a:t>
                      </a: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1268104883"/>
                  </a:ext>
                </a:extLst>
              </a:tr>
              <a:tr h="338311">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Envío de instrumento en herramienta automatizada para su aplicación.</a:t>
                      </a: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3204206051"/>
                  </a:ext>
                </a:extLst>
              </a:tr>
              <a:tr h="229484">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Aplicación del instrumento</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41966153"/>
                  </a:ext>
                </a:extLst>
              </a:tr>
              <a:tr h="290319">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Envío de reportes periódicos de aplicación del instrumento</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2169500112"/>
                  </a:ext>
                </a:extLst>
              </a:tr>
              <a:tr h="290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Procesamiento estadístico de la información</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152612121"/>
                  </a:ext>
                </a:extLst>
              </a:tr>
              <a:tr h="290319">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Envío de los resultados del índice</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3912721795"/>
                  </a:ext>
                </a:extLst>
              </a:tr>
              <a:tr h="290319">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Elaboración de publicación del estudio</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extLst>
                  <a:ext uri="{0D108BD9-81ED-4DB2-BD59-A6C34878D82A}">
                    <a16:rowId xmlns:a16="http://schemas.microsoft.com/office/drawing/2014/main" val="4033474146"/>
                  </a:ext>
                </a:extLst>
              </a:tr>
              <a:tr h="290319">
                <a:tc>
                  <a:txBody>
                    <a:bodyPr/>
                    <a:lstStyle/>
                    <a:p>
                      <a:r>
                        <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rPr>
                        <a:t>Inicipio del proceso de publicación del estudio </a:t>
                      </a: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no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1"/>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tc>
                  <a:txBody>
                    <a:bodyPr/>
                    <a:lstStyle/>
                    <a:p>
                      <a:endParaRPr lang="en-CO" sz="1000" dirty="0">
                        <a:solidFill>
                          <a:schemeClr val="tx2">
                            <a:lumMod val="10000"/>
                          </a:schemeClr>
                        </a:solidFill>
                        <a:latin typeface="Tahoma" panose="020B0604030504040204" pitchFamily="34" charset="0"/>
                        <a:ea typeface="Tahoma" panose="020B0604030504040204" pitchFamily="34" charset="0"/>
                        <a:cs typeface="Tahoma" panose="020B0604030504040204" pitchFamily="34" charset="0"/>
                      </a:endParaRPr>
                    </a:p>
                  </a:txBody>
                  <a:tcPr>
                    <a:solidFill>
                      <a:schemeClr val="bg2">
                        <a:lumMod val="90000"/>
                      </a:schemeClr>
                    </a:solidFill>
                  </a:tcPr>
                </a:tc>
                <a:extLst>
                  <a:ext uri="{0D108BD9-81ED-4DB2-BD59-A6C34878D82A}">
                    <a16:rowId xmlns:a16="http://schemas.microsoft.com/office/drawing/2014/main" val="3579458579"/>
                  </a:ext>
                </a:extLst>
              </a:tr>
            </a:tbl>
          </a:graphicData>
        </a:graphic>
      </p:graphicFrame>
      <p:sp>
        <p:nvSpPr>
          <p:cNvPr id="4" name="TextBox 3">
            <a:extLst>
              <a:ext uri="{FF2B5EF4-FFF2-40B4-BE49-F238E27FC236}">
                <a16:creationId xmlns:a16="http://schemas.microsoft.com/office/drawing/2014/main" id="{A72FBC1B-D3A9-E6E1-F11C-07352B180206}"/>
              </a:ext>
            </a:extLst>
          </p:cNvPr>
          <p:cNvSpPr txBox="1"/>
          <p:nvPr/>
        </p:nvSpPr>
        <p:spPr>
          <a:xfrm>
            <a:off x="3570514" y="6063065"/>
            <a:ext cx="8348353" cy="584775"/>
          </a:xfrm>
          <a:prstGeom prst="rect">
            <a:avLst/>
          </a:prstGeom>
          <a:noFill/>
        </p:spPr>
        <p:txBody>
          <a:bodyPr wrap="square">
            <a:spAutoFit/>
          </a:bodyPr>
          <a:lstStyle/>
          <a:p>
            <a:pPr algn="r"/>
            <a:r>
              <a:rPr lang="en-CO" sz="1600" b="1" kern="100" dirty="0">
                <a:solidFill>
                  <a:schemeClr val="bg1"/>
                </a:solidFill>
                <a:effectLst/>
                <a:latin typeface="Segoe UI Symbol" panose="020B0502040204020203" pitchFamily="34" charset="0"/>
                <a:ea typeface="Segoe UI Symbol" panose="020B0502040204020203" pitchFamily="34" charset="0"/>
                <a:cs typeface="Tahoma" panose="020B0604030504040204" pitchFamily="34" charset="0"/>
              </a:rPr>
              <a:t>Construcción de referentes metodológicos para la evaluación de impacto del perfil de egreso en programas de América Latina </a:t>
            </a:r>
            <a:endParaRPr lang="en-CO" sz="1600" dirty="0">
              <a:solidFill>
                <a:schemeClr val="bg1"/>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57103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34"/>
          <p:cNvSpPr txBox="1">
            <a:spLocks noGrp="1"/>
          </p:cNvSpPr>
          <p:nvPr>
            <p:ph type="ctrTitle"/>
          </p:nvPr>
        </p:nvSpPr>
        <p:spPr>
          <a:xfrm>
            <a:off x="704329" y="2769651"/>
            <a:ext cx="9144000" cy="13186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s-CO">
                <a:latin typeface="Arial"/>
                <a:ea typeface="Arial"/>
                <a:cs typeface="Arial"/>
                <a:sym typeface="Arial"/>
              </a:rPr>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CDB8447-2B7A-7D4D-B328-F379813BC5E9}"/>
              </a:ext>
            </a:extLst>
          </p:cNvPr>
          <p:cNvSpPr>
            <a:spLocks noGrp="1"/>
          </p:cNvSpPr>
          <p:nvPr>
            <p:ph type="ctrTitle"/>
          </p:nvPr>
        </p:nvSpPr>
        <p:spPr>
          <a:xfrm>
            <a:off x="767409" y="476673"/>
            <a:ext cx="4467869" cy="1318355"/>
          </a:xfrm>
        </p:spPr>
        <p:txBody>
          <a:bodyPr>
            <a:normAutofit fontScale="90000"/>
          </a:bodyPr>
          <a:lstStyle/>
          <a:p>
            <a:r>
              <a:rPr lang="es-ES" b="1" dirty="0"/>
              <a:t>¿Cómo concibe el impacto la Universidad Colegio Mayor de Cundinamarca?</a:t>
            </a:r>
            <a:r>
              <a:rPr lang="en-US" dirty="0"/>
              <a:t> </a:t>
            </a:r>
            <a:endParaRPr lang="es-CO" b="1" dirty="0">
              <a:latin typeface="Century Gothic" panose="020B0502020202020204" pitchFamily="34" charset="0"/>
            </a:endParaRPr>
          </a:p>
        </p:txBody>
      </p:sp>
      <p:sp>
        <p:nvSpPr>
          <p:cNvPr id="5" name="Marcador de texto 4">
            <a:extLst>
              <a:ext uri="{FF2B5EF4-FFF2-40B4-BE49-F238E27FC236}">
                <a16:creationId xmlns:a16="http://schemas.microsoft.com/office/drawing/2014/main" id="{249366FD-B477-5E4A-892D-84AC8E8EA127}"/>
              </a:ext>
            </a:extLst>
          </p:cNvPr>
          <p:cNvSpPr>
            <a:spLocks noGrp="1"/>
          </p:cNvSpPr>
          <p:nvPr>
            <p:ph type="body" sz="quarter" idx="13"/>
          </p:nvPr>
        </p:nvSpPr>
        <p:spPr>
          <a:xfrm>
            <a:off x="6084182" y="620688"/>
            <a:ext cx="5433326" cy="5653112"/>
          </a:xfrm>
        </p:spPr>
        <p:txBody>
          <a:bodyPr>
            <a:noAutofit/>
          </a:bodyPr>
          <a:lstStyle/>
          <a:p>
            <a:pPr marL="0" indent="0" algn="just">
              <a:buNone/>
            </a:pPr>
            <a:r>
              <a:rPr lang="es-ES" sz="2000" b="1" dirty="0">
                <a:solidFill>
                  <a:schemeClr val="tx2">
                    <a:lumMod val="10000"/>
                  </a:schemeClr>
                </a:solidFill>
                <a:latin typeface="Corbel" panose="020B0503020204020204" pitchFamily="34" charset="0"/>
              </a:rPr>
              <a:t>A nivel organizacional:</a:t>
            </a:r>
          </a:p>
          <a:p>
            <a:pPr marL="0" indent="0" algn="just">
              <a:buNone/>
            </a:pPr>
            <a:r>
              <a:rPr lang="es-ES" sz="2000" dirty="0">
                <a:solidFill>
                  <a:schemeClr val="tx2">
                    <a:lumMod val="10000"/>
                  </a:schemeClr>
                </a:solidFill>
                <a:latin typeface="Corbel" panose="020B0503020204020204" pitchFamily="34" charset="0"/>
              </a:rPr>
              <a:t> </a:t>
            </a:r>
          </a:p>
          <a:p>
            <a:pPr marL="0" indent="0" algn="just">
              <a:buNone/>
            </a:pPr>
            <a:r>
              <a:rPr lang="es-ES" sz="1800" dirty="0">
                <a:solidFill>
                  <a:schemeClr val="tx2">
                    <a:lumMod val="10000"/>
                  </a:schemeClr>
                </a:solidFill>
                <a:latin typeface="Corbel" panose="020B0503020204020204" pitchFamily="34" charset="0"/>
              </a:rPr>
              <a:t>Las transformaciones generadas a partir de la implementación de una política, programa, proyecto, plan o acción de mejoramiento. Esto implica el seguimiento y análisis de los obtenidos en relación con el desarrollo de las funciones académicas y administrativas, así como los efectos correlacionados de diversos aspectos dentro de los programas y la institución</a:t>
            </a:r>
            <a:endParaRPr lang="en-US" sz="2000" dirty="0">
              <a:solidFill>
                <a:schemeClr val="tx2">
                  <a:lumMod val="10000"/>
                </a:schemeClr>
              </a:solidFill>
              <a:latin typeface="Corbel" panose="020B0503020204020204" pitchFamily="34" charset="0"/>
            </a:endParaRPr>
          </a:p>
          <a:p>
            <a:pPr marL="0" indent="0" algn="just">
              <a:buNone/>
            </a:pPr>
            <a:r>
              <a:rPr lang="es-ES" sz="2000" b="1" dirty="0">
                <a:solidFill>
                  <a:schemeClr val="tx2">
                    <a:lumMod val="10000"/>
                  </a:schemeClr>
                </a:solidFill>
                <a:latin typeface="Corbel" panose="020B0503020204020204" pitchFamily="34" charset="0"/>
              </a:rPr>
              <a:t> A nivel social:</a:t>
            </a:r>
            <a:r>
              <a:rPr lang="es-ES" sz="2000" dirty="0">
                <a:solidFill>
                  <a:schemeClr val="tx2">
                    <a:lumMod val="10000"/>
                  </a:schemeClr>
                </a:solidFill>
                <a:latin typeface="Corbel" panose="020B0503020204020204" pitchFamily="34" charset="0"/>
              </a:rPr>
              <a:t> </a:t>
            </a:r>
          </a:p>
          <a:p>
            <a:pPr marL="0" indent="0" algn="just">
              <a:buNone/>
            </a:pPr>
            <a:r>
              <a:rPr lang="es-ES" sz="1800" dirty="0">
                <a:solidFill>
                  <a:schemeClr val="tx2">
                    <a:lumMod val="10000"/>
                  </a:schemeClr>
                </a:solidFill>
                <a:latin typeface="Corbel" panose="020B0503020204020204" pitchFamily="34" charset="0"/>
              </a:rPr>
              <a:t>Los cambios generados en una comunidad o población específica (estudiantes, egresados, docentes, y personal administrativo y directivo, comunidades, organizaciones, entre otros) , en términos del mejoramiento de su bienestar o de las condiciones de calidad de vida. Estos cambios son resultado del desarrollo de las funciones universitarias. Para estudiar este tipo de impacto, se requiere un proceso de investigación estructurado.</a:t>
            </a:r>
            <a:endParaRPr lang="en-US" sz="1800" dirty="0">
              <a:solidFill>
                <a:schemeClr val="tx2">
                  <a:lumMod val="10000"/>
                </a:schemeClr>
              </a:solidFill>
              <a:latin typeface="Corbel" panose="020B0503020204020204" pitchFamily="34" charset="0"/>
            </a:endParaRPr>
          </a:p>
        </p:txBody>
      </p:sp>
      <p:sp>
        <p:nvSpPr>
          <p:cNvPr id="6" name="Freeform 5">
            <a:extLst>
              <a:ext uri="{FF2B5EF4-FFF2-40B4-BE49-F238E27FC236}">
                <a16:creationId xmlns:a16="http://schemas.microsoft.com/office/drawing/2014/main" id="{651C74CD-56CC-C348-AA1D-A2FCA4996D7C}"/>
              </a:ext>
            </a:extLst>
          </p:cNvPr>
          <p:cNvSpPr>
            <a:spLocks/>
          </p:cNvSpPr>
          <p:nvPr/>
        </p:nvSpPr>
        <p:spPr bwMode="auto">
          <a:xfrm>
            <a:off x="3497565" y="2780928"/>
            <a:ext cx="1805198" cy="2966078"/>
          </a:xfrm>
          <a:custGeom>
            <a:avLst/>
            <a:gdLst>
              <a:gd name="T0" fmla="*/ 10 w 1625"/>
              <a:gd name="T1" fmla="*/ 0 h 2670"/>
              <a:gd name="T2" fmla="*/ 302 w 1625"/>
              <a:gd name="T3" fmla="*/ 9 h 2670"/>
              <a:gd name="T4" fmla="*/ 1625 w 1625"/>
              <a:gd name="T5" fmla="*/ 1331 h 2670"/>
              <a:gd name="T6" fmla="*/ 299 w 1625"/>
              <a:gd name="T7" fmla="*/ 2657 h 2670"/>
              <a:gd name="T8" fmla="*/ 0 w 1625"/>
              <a:gd name="T9" fmla="*/ 2670 h 2670"/>
              <a:gd name="T10" fmla="*/ 16 w 1625"/>
              <a:gd name="T11" fmla="*/ 2374 h 2670"/>
              <a:gd name="T12" fmla="*/ 1059 w 1625"/>
              <a:gd name="T13" fmla="*/ 1331 h 2670"/>
              <a:gd name="T14" fmla="*/ 19 w 1625"/>
              <a:gd name="T15" fmla="*/ 291 h 2670"/>
              <a:gd name="T16" fmla="*/ 10 w 1625"/>
              <a:gd name="T17" fmla="*/ 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5" h="2670">
                <a:moveTo>
                  <a:pt x="10" y="0"/>
                </a:moveTo>
                <a:lnTo>
                  <a:pt x="302" y="9"/>
                </a:lnTo>
                <a:lnTo>
                  <a:pt x="1625" y="1331"/>
                </a:lnTo>
                <a:lnTo>
                  <a:pt x="299" y="2657"/>
                </a:lnTo>
                <a:lnTo>
                  <a:pt x="0" y="2670"/>
                </a:lnTo>
                <a:lnTo>
                  <a:pt x="16" y="2374"/>
                </a:lnTo>
                <a:lnTo>
                  <a:pt x="1059" y="1331"/>
                </a:lnTo>
                <a:lnTo>
                  <a:pt x="19" y="291"/>
                </a:lnTo>
                <a:lnTo>
                  <a:pt x="10" y="0"/>
                </a:lnTo>
                <a:close/>
              </a:path>
            </a:pathLst>
          </a:custGeom>
          <a:solidFill>
            <a:schemeClr val="accent3"/>
          </a:solidFill>
          <a:ln w="0">
            <a:gradFill>
              <a:gsLst>
                <a:gs pos="0">
                  <a:schemeClr val="accent2"/>
                </a:gs>
                <a:gs pos="100000">
                  <a:schemeClr val="accent2"/>
                </a:gs>
              </a:gsLst>
              <a:lin ang="5400000" scaled="0"/>
            </a:gra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 name="Freeform 6">
            <a:extLst>
              <a:ext uri="{FF2B5EF4-FFF2-40B4-BE49-F238E27FC236}">
                <a16:creationId xmlns:a16="http://schemas.microsoft.com/office/drawing/2014/main" id="{AB4A6466-D26C-0041-89EB-83C28F36AB7F}"/>
              </a:ext>
            </a:extLst>
          </p:cNvPr>
          <p:cNvSpPr>
            <a:spLocks/>
          </p:cNvSpPr>
          <p:nvPr/>
        </p:nvSpPr>
        <p:spPr bwMode="auto">
          <a:xfrm>
            <a:off x="2716147" y="2780928"/>
            <a:ext cx="1804087" cy="2966078"/>
          </a:xfrm>
          <a:custGeom>
            <a:avLst/>
            <a:gdLst>
              <a:gd name="T0" fmla="*/ 10 w 1624"/>
              <a:gd name="T1" fmla="*/ 0 h 2670"/>
              <a:gd name="T2" fmla="*/ 302 w 1624"/>
              <a:gd name="T3" fmla="*/ 9 h 2670"/>
              <a:gd name="T4" fmla="*/ 1624 w 1624"/>
              <a:gd name="T5" fmla="*/ 1331 h 2670"/>
              <a:gd name="T6" fmla="*/ 299 w 1624"/>
              <a:gd name="T7" fmla="*/ 2657 h 2670"/>
              <a:gd name="T8" fmla="*/ 0 w 1624"/>
              <a:gd name="T9" fmla="*/ 2670 h 2670"/>
              <a:gd name="T10" fmla="*/ 15 w 1624"/>
              <a:gd name="T11" fmla="*/ 2374 h 2670"/>
              <a:gd name="T12" fmla="*/ 1059 w 1624"/>
              <a:gd name="T13" fmla="*/ 1331 h 2670"/>
              <a:gd name="T14" fmla="*/ 18 w 1624"/>
              <a:gd name="T15" fmla="*/ 291 h 2670"/>
              <a:gd name="T16" fmla="*/ 10 w 1624"/>
              <a:gd name="T17" fmla="*/ 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2670">
                <a:moveTo>
                  <a:pt x="10" y="0"/>
                </a:moveTo>
                <a:lnTo>
                  <a:pt x="302" y="9"/>
                </a:lnTo>
                <a:lnTo>
                  <a:pt x="1624" y="1331"/>
                </a:lnTo>
                <a:lnTo>
                  <a:pt x="299" y="2657"/>
                </a:lnTo>
                <a:lnTo>
                  <a:pt x="0" y="2670"/>
                </a:lnTo>
                <a:lnTo>
                  <a:pt x="15" y="2374"/>
                </a:lnTo>
                <a:lnTo>
                  <a:pt x="1059" y="1331"/>
                </a:lnTo>
                <a:lnTo>
                  <a:pt x="18" y="291"/>
                </a:lnTo>
                <a:lnTo>
                  <a:pt x="10" y="0"/>
                </a:lnTo>
                <a:close/>
              </a:path>
            </a:pathLst>
          </a:custGeom>
          <a:solidFill>
            <a:schemeClr val="accent1">
              <a:lumMod val="60000"/>
              <a:lumOff val="40000"/>
            </a:schemeClr>
          </a:solidFill>
          <a:ln w="0">
            <a:gradFill>
              <a:gsLst>
                <a:gs pos="0">
                  <a:schemeClr val="accent1"/>
                </a:gs>
                <a:gs pos="100000">
                  <a:schemeClr val="accent1">
                    <a:lumMod val="75000"/>
                  </a:schemeClr>
                </a:gs>
              </a:gsLst>
              <a:lin ang="5400000" scaled="0"/>
            </a:gra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8" name="Elbow Connector 7">
            <a:extLst>
              <a:ext uri="{FF2B5EF4-FFF2-40B4-BE49-F238E27FC236}">
                <a16:creationId xmlns:a16="http://schemas.microsoft.com/office/drawing/2014/main" id="{38F0A98F-5F56-E444-B775-EBE4FCB4A6E2}"/>
              </a:ext>
            </a:extLst>
          </p:cNvPr>
          <p:cNvCxnSpPr>
            <a:cxnSpLocks/>
            <a:endCxn id="7" idx="0"/>
          </p:cNvCxnSpPr>
          <p:nvPr/>
        </p:nvCxnSpPr>
        <p:spPr>
          <a:xfrm rot="10800000" flipV="1">
            <a:off x="2727257" y="1135849"/>
            <a:ext cx="6537097" cy="1645079"/>
          </a:xfrm>
          <a:prstGeom prst="bentConnector3">
            <a:avLst>
              <a:gd name="adj1" fmla="val 50000"/>
            </a:avLst>
          </a:prstGeom>
          <a:ln w="3175">
            <a:solidFill>
              <a:schemeClr val="accent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1EF6BB9E-916B-704F-93F6-CCFAC39695B2}"/>
              </a:ext>
            </a:extLst>
          </p:cNvPr>
          <p:cNvCxnSpPr>
            <a:cxnSpLocks/>
          </p:cNvCxnSpPr>
          <p:nvPr/>
        </p:nvCxnSpPr>
        <p:spPr>
          <a:xfrm rot="10800000">
            <a:off x="4520234" y="3314271"/>
            <a:ext cx="3095751" cy="692879"/>
          </a:xfrm>
          <a:prstGeom prst="bentConnector3">
            <a:avLst>
              <a:gd name="adj1" fmla="val 50000"/>
            </a:avLst>
          </a:prstGeom>
          <a:ln w="3175">
            <a:solidFill>
              <a:schemeClr val="accent3">
                <a:lumMod val="75000"/>
              </a:schemeClr>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995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A8EB8141-2DBE-4128-802A-62BE1FAE9FFA}"/>
              </a:ext>
            </a:extLst>
          </p:cNvPr>
          <p:cNvSpPr/>
          <p:nvPr/>
        </p:nvSpPr>
        <p:spPr>
          <a:xfrm>
            <a:off x="3942540" y="1163937"/>
            <a:ext cx="4593772" cy="4593772"/>
          </a:xfrm>
          <a:prstGeom prst="ellipse">
            <a:avLst/>
          </a:prstGeom>
          <a:noFill/>
          <a:ln w="635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02010A76-8B6E-4A01-BA9A-31F55A7FC924}"/>
              </a:ext>
            </a:extLst>
          </p:cNvPr>
          <p:cNvGrpSpPr/>
          <p:nvPr/>
        </p:nvGrpSpPr>
        <p:grpSpPr>
          <a:xfrm>
            <a:off x="3935999" y="1157323"/>
            <a:ext cx="4606854" cy="4607003"/>
            <a:chOff x="3792573" y="1147270"/>
            <a:chExt cx="4606854" cy="4607003"/>
          </a:xfrm>
        </p:grpSpPr>
        <p:sp>
          <p:nvSpPr>
            <p:cNvPr id="5" name="Freeform: Shape 4">
              <a:extLst>
                <a:ext uri="{FF2B5EF4-FFF2-40B4-BE49-F238E27FC236}">
                  <a16:creationId xmlns:a16="http://schemas.microsoft.com/office/drawing/2014/main" id="{E945F786-ADDE-41FA-A52B-420F26FF06F9}"/>
                </a:ext>
              </a:extLst>
            </p:cNvPr>
            <p:cNvSpPr/>
            <p:nvPr/>
          </p:nvSpPr>
          <p:spPr>
            <a:xfrm rot="18900000">
              <a:off x="5169940" y="1147270"/>
              <a:ext cx="1852015" cy="1852166"/>
            </a:xfrm>
            <a:custGeom>
              <a:avLst/>
              <a:gdLst>
                <a:gd name="connsiteX0" fmla="*/ 1852015 w 1852015"/>
                <a:gd name="connsiteY0" fmla="*/ 1852166 h 1852166"/>
                <a:gd name="connsiteX1" fmla="*/ 1145512 w 1852015"/>
                <a:gd name="connsiteY1" fmla="*/ 1852166 h 1852166"/>
                <a:gd name="connsiteX2" fmla="*/ 1141759 w 1852015"/>
                <a:gd name="connsiteY2" fmla="*/ 1777832 h 1852166"/>
                <a:gd name="connsiteX3" fmla="*/ 66789 w 1852015"/>
                <a:gd name="connsiteY3" fmla="*/ 709665 h 1852166"/>
                <a:gd name="connsiteX4" fmla="*/ 0 w 1852015"/>
                <a:gd name="connsiteY4" fmla="*/ 706502 h 1852166"/>
                <a:gd name="connsiteX5" fmla="*/ 0 w 1852015"/>
                <a:gd name="connsiteY5" fmla="*/ 0 h 1852166"/>
                <a:gd name="connsiteX6" fmla="*/ 134568 w 1852015"/>
                <a:gd name="connsiteY6" fmla="*/ 6371 h 1852166"/>
                <a:gd name="connsiteX7" fmla="*/ 1844614 w 1852015"/>
                <a:gd name="connsiteY7" fmla="*/ 1705596 h 1852166"/>
                <a:gd name="connsiteX8" fmla="*/ 1852015 w 1852015"/>
                <a:gd name="connsiteY8" fmla="*/ 1852166 h 18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015" h="1852166">
                  <a:moveTo>
                    <a:pt x="1852015" y="1852166"/>
                  </a:moveTo>
                  <a:lnTo>
                    <a:pt x="1145512" y="1852166"/>
                  </a:lnTo>
                  <a:lnTo>
                    <a:pt x="1141759" y="1777832"/>
                  </a:lnTo>
                  <a:cubicBezTo>
                    <a:pt x="1084346" y="1212496"/>
                    <a:pt x="633154" y="763572"/>
                    <a:pt x="66789" y="709665"/>
                  </a:cubicBezTo>
                  <a:lnTo>
                    <a:pt x="0" y="706502"/>
                  </a:lnTo>
                  <a:lnTo>
                    <a:pt x="0" y="0"/>
                  </a:lnTo>
                  <a:lnTo>
                    <a:pt x="134568" y="6371"/>
                  </a:lnTo>
                  <a:cubicBezTo>
                    <a:pt x="1035533" y="92126"/>
                    <a:pt x="1753283" y="806268"/>
                    <a:pt x="1844614" y="1705596"/>
                  </a:cubicBezTo>
                  <a:lnTo>
                    <a:pt x="1852015" y="185216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Freeform: Shape 11">
              <a:extLst>
                <a:ext uri="{FF2B5EF4-FFF2-40B4-BE49-F238E27FC236}">
                  <a16:creationId xmlns:a16="http://schemas.microsoft.com/office/drawing/2014/main" id="{0FFCFDAF-AA3D-4925-9BEC-1ED1BA4244DF}"/>
                </a:ext>
              </a:extLst>
            </p:cNvPr>
            <p:cNvSpPr/>
            <p:nvPr/>
          </p:nvSpPr>
          <p:spPr>
            <a:xfrm rot="18900000">
              <a:off x="6547412" y="2524742"/>
              <a:ext cx="1852015" cy="1852166"/>
            </a:xfrm>
            <a:custGeom>
              <a:avLst/>
              <a:gdLst>
                <a:gd name="connsiteX0" fmla="*/ 1852015 w 1852015"/>
                <a:gd name="connsiteY0" fmla="*/ 0 h 1852166"/>
                <a:gd name="connsiteX1" fmla="*/ 1844614 w 1852015"/>
                <a:gd name="connsiteY1" fmla="*/ 146570 h 1852166"/>
                <a:gd name="connsiteX2" fmla="*/ 134568 w 1852015"/>
                <a:gd name="connsiteY2" fmla="*/ 1845795 h 1852166"/>
                <a:gd name="connsiteX3" fmla="*/ 0 w 1852015"/>
                <a:gd name="connsiteY3" fmla="*/ 1852166 h 1852166"/>
                <a:gd name="connsiteX4" fmla="*/ 0 w 1852015"/>
                <a:gd name="connsiteY4" fmla="*/ 1145663 h 1852166"/>
                <a:gd name="connsiteX5" fmla="*/ 66789 w 1852015"/>
                <a:gd name="connsiteY5" fmla="*/ 1142501 h 1852166"/>
                <a:gd name="connsiteX6" fmla="*/ 1141759 w 1852015"/>
                <a:gd name="connsiteY6" fmla="*/ 74334 h 1852166"/>
                <a:gd name="connsiteX7" fmla="*/ 1145512 w 1852015"/>
                <a:gd name="connsiteY7" fmla="*/ 0 h 1852166"/>
                <a:gd name="connsiteX8" fmla="*/ 1852015 w 1852015"/>
                <a:gd name="connsiteY8" fmla="*/ 0 h 18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015" h="1852166">
                  <a:moveTo>
                    <a:pt x="1852015" y="0"/>
                  </a:moveTo>
                  <a:lnTo>
                    <a:pt x="1844614" y="146570"/>
                  </a:lnTo>
                  <a:cubicBezTo>
                    <a:pt x="1753283" y="1045898"/>
                    <a:pt x="1035533" y="1760040"/>
                    <a:pt x="134568" y="1845795"/>
                  </a:cubicBezTo>
                  <a:lnTo>
                    <a:pt x="0" y="1852166"/>
                  </a:lnTo>
                  <a:lnTo>
                    <a:pt x="0" y="1145663"/>
                  </a:lnTo>
                  <a:lnTo>
                    <a:pt x="66789" y="1142501"/>
                  </a:lnTo>
                  <a:cubicBezTo>
                    <a:pt x="633154" y="1088594"/>
                    <a:pt x="1084346" y="639670"/>
                    <a:pt x="1141759" y="74334"/>
                  </a:cubicBezTo>
                  <a:lnTo>
                    <a:pt x="1145512" y="0"/>
                  </a:lnTo>
                  <a:lnTo>
                    <a:pt x="18520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Freeform: Shape 12">
              <a:extLst>
                <a:ext uri="{FF2B5EF4-FFF2-40B4-BE49-F238E27FC236}">
                  <a16:creationId xmlns:a16="http://schemas.microsoft.com/office/drawing/2014/main" id="{C6C64146-DD7B-4276-8FB2-FA1CC6DB7D74}"/>
                </a:ext>
              </a:extLst>
            </p:cNvPr>
            <p:cNvSpPr/>
            <p:nvPr/>
          </p:nvSpPr>
          <p:spPr>
            <a:xfrm rot="18900000">
              <a:off x="3792573" y="2524635"/>
              <a:ext cx="1852016" cy="1852166"/>
            </a:xfrm>
            <a:custGeom>
              <a:avLst/>
              <a:gdLst>
                <a:gd name="connsiteX0" fmla="*/ 1852016 w 1852016"/>
                <a:gd name="connsiteY0" fmla="*/ 0 h 1852166"/>
                <a:gd name="connsiteX1" fmla="*/ 1852016 w 1852016"/>
                <a:gd name="connsiteY1" fmla="*/ 706502 h 1852166"/>
                <a:gd name="connsiteX2" fmla="*/ 1785227 w 1852016"/>
                <a:gd name="connsiteY2" fmla="*/ 709665 h 1852166"/>
                <a:gd name="connsiteX3" fmla="*/ 710257 w 1852016"/>
                <a:gd name="connsiteY3" fmla="*/ 1777832 h 1852166"/>
                <a:gd name="connsiteX4" fmla="*/ 706503 w 1852016"/>
                <a:gd name="connsiteY4" fmla="*/ 1852166 h 1852166"/>
                <a:gd name="connsiteX5" fmla="*/ 0 w 1852016"/>
                <a:gd name="connsiteY5" fmla="*/ 1852166 h 1852166"/>
                <a:gd name="connsiteX6" fmla="*/ 7402 w 1852016"/>
                <a:gd name="connsiteY6" fmla="*/ 1705596 h 1852166"/>
                <a:gd name="connsiteX7" fmla="*/ 1717448 w 1852016"/>
                <a:gd name="connsiteY7" fmla="*/ 6371 h 1852166"/>
                <a:gd name="connsiteX8" fmla="*/ 1852016 w 1852016"/>
                <a:gd name="connsiteY8" fmla="*/ 0 h 18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016" h="1852166">
                  <a:moveTo>
                    <a:pt x="1852016" y="0"/>
                  </a:moveTo>
                  <a:lnTo>
                    <a:pt x="1852016" y="706502"/>
                  </a:lnTo>
                  <a:lnTo>
                    <a:pt x="1785227" y="709665"/>
                  </a:lnTo>
                  <a:cubicBezTo>
                    <a:pt x="1218862" y="763572"/>
                    <a:pt x="767670" y="1212496"/>
                    <a:pt x="710257" y="1777832"/>
                  </a:cubicBezTo>
                  <a:lnTo>
                    <a:pt x="706503" y="1852166"/>
                  </a:lnTo>
                  <a:lnTo>
                    <a:pt x="0" y="1852166"/>
                  </a:lnTo>
                  <a:lnTo>
                    <a:pt x="7402" y="1705596"/>
                  </a:lnTo>
                  <a:cubicBezTo>
                    <a:pt x="98733" y="806268"/>
                    <a:pt x="816483" y="92126"/>
                    <a:pt x="1717448" y="6371"/>
                  </a:cubicBezTo>
                  <a:lnTo>
                    <a:pt x="185201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7EBA7192-410E-4B21-9797-BA34F608FD6E}"/>
                </a:ext>
              </a:extLst>
            </p:cNvPr>
            <p:cNvSpPr/>
            <p:nvPr/>
          </p:nvSpPr>
          <p:spPr>
            <a:xfrm rot="18900000">
              <a:off x="5170046" y="3902107"/>
              <a:ext cx="1852016" cy="1852166"/>
            </a:xfrm>
            <a:custGeom>
              <a:avLst/>
              <a:gdLst>
                <a:gd name="connsiteX0" fmla="*/ 1852016 w 1852016"/>
                <a:gd name="connsiteY0" fmla="*/ 1145663 h 1852166"/>
                <a:gd name="connsiteX1" fmla="*/ 1852016 w 1852016"/>
                <a:gd name="connsiteY1" fmla="*/ 1852166 h 1852166"/>
                <a:gd name="connsiteX2" fmla="*/ 1717448 w 1852016"/>
                <a:gd name="connsiteY2" fmla="*/ 1845795 h 1852166"/>
                <a:gd name="connsiteX3" fmla="*/ 7402 w 1852016"/>
                <a:gd name="connsiteY3" fmla="*/ 146570 h 1852166"/>
                <a:gd name="connsiteX4" fmla="*/ 0 w 1852016"/>
                <a:gd name="connsiteY4" fmla="*/ 0 h 1852166"/>
                <a:gd name="connsiteX5" fmla="*/ 706503 w 1852016"/>
                <a:gd name="connsiteY5" fmla="*/ 0 h 1852166"/>
                <a:gd name="connsiteX6" fmla="*/ 710257 w 1852016"/>
                <a:gd name="connsiteY6" fmla="*/ 74334 h 1852166"/>
                <a:gd name="connsiteX7" fmla="*/ 1785227 w 1852016"/>
                <a:gd name="connsiteY7" fmla="*/ 1142501 h 1852166"/>
                <a:gd name="connsiteX8" fmla="*/ 1852016 w 1852016"/>
                <a:gd name="connsiteY8" fmla="*/ 1145663 h 18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016" h="1852166">
                  <a:moveTo>
                    <a:pt x="1852016" y="1145663"/>
                  </a:moveTo>
                  <a:lnTo>
                    <a:pt x="1852016" y="1852166"/>
                  </a:lnTo>
                  <a:lnTo>
                    <a:pt x="1717448" y="1845795"/>
                  </a:lnTo>
                  <a:cubicBezTo>
                    <a:pt x="816483" y="1760040"/>
                    <a:pt x="98733" y="1045898"/>
                    <a:pt x="7402" y="146570"/>
                  </a:cubicBezTo>
                  <a:lnTo>
                    <a:pt x="0" y="0"/>
                  </a:lnTo>
                  <a:lnTo>
                    <a:pt x="706503" y="0"/>
                  </a:lnTo>
                  <a:lnTo>
                    <a:pt x="710257" y="74334"/>
                  </a:lnTo>
                  <a:cubicBezTo>
                    <a:pt x="767670" y="639670"/>
                    <a:pt x="1218862" y="1088594"/>
                    <a:pt x="1785227" y="1142501"/>
                  </a:cubicBezTo>
                  <a:lnTo>
                    <a:pt x="1852016" y="11456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Oval 27">
            <a:extLst>
              <a:ext uri="{FF2B5EF4-FFF2-40B4-BE49-F238E27FC236}">
                <a16:creationId xmlns:a16="http://schemas.microsoft.com/office/drawing/2014/main" id="{42AF4B3B-DAC6-4468-AF1D-71B5911A6EA6}"/>
              </a:ext>
            </a:extLst>
          </p:cNvPr>
          <p:cNvSpPr/>
          <p:nvPr/>
        </p:nvSpPr>
        <p:spPr>
          <a:xfrm>
            <a:off x="5706026" y="919009"/>
            <a:ext cx="1066800" cy="1066800"/>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CCD27ADC-FA6C-4E1C-A86C-0E2BA041EB3C}"/>
              </a:ext>
            </a:extLst>
          </p:cNvPr>
          <p:cNvSpPr/>
          <p:nvPr/>
        </p:nvSpPr>
        <p:spPr>
          <a:xfrm>
            <a:off x="5706026" y="4935838"/>
            <a:ext cx="1066800" cy="1066800"/>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9305741D-76DE-4E65-AC00-4E52367C2773}"/>
              </a:ext>
            </a:extLst>
          </p:cNvPr>
          <p:cNvSpPr/>
          <p:nvPr/>
        </p:nvSpPr>
        <p:spPr>
          <a:xfrm rot="5400000">
            <a:off x="7714441" y="2927424"/>
            <a:ext cx="1066800" cy="1066800"/>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8DBFD0D2-D358-476A-A618-24850CE455E3}"/>
              </a:ext>
            </a:extLst>
          </p:cNvPr>
          <p:cNvSpPr/>
          <p:nvPr/>
        </p:nvSpPr>
        <p:spPr>
          <a:xfrm rot="5400000">
            <a:off x="3697612" y="2927424"/>
            <a:ext cx="1066800" cy="1066800"/>
          </a:xfrm>
          <a:prstGeom prst="ellipse">
            <a:avLst/>
          </a:prstGeom>
          <a:solidFill>
            <a:schemeClr val="accent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0CADAA4A-A121-4A88-BB4A-FF7AFAB0B10E}"/>
              </a:ext>
            </a:extLst>
          </p:cNvPr>
          <p:cNvSpPr/>
          <p:nvPr/>
        </p:nvSpPr>
        <p:spPr>
          <a:xfrm>
            <a:off x="853032" y="909763"/>
            <a:ext cx="2424559" cy="553998"/>
          </a:xfrm>
          <a:prstGeom prst="rect">
            <a:avLst/>
          </a:prstGeom>
        </p:spPr>
        <p:txBody>
          <a:bodyPr wrap="square" lIns="0" tIns="0" rIns="0" bIns="0" anchor="b">
            <a:spAutoFit/>
          </a:bodyPr>
          <a:lstStyle/>
          <a:p>
            <a:pPr algn="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Vinculación</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a:t>
            </a: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en</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a:t>
            </a: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Sectores</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a:t>
            </a: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Sociales</a:t>
            </a:r>
            <a:endPar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endParaRPr>
          </a:p>
        </p:txBody>
      </p:sp>
      <p:sp>
        <p:nvSpPr>
          <p:cNvPr id="142" name="Oval 141">
            <a:extLst>
              <a:ext uri="{FF2B5EF4-FFF2-40B4-BE49-F238E27FC236}">
                <a16:creationId xmlns:a16="http://schemas.microsoft.com/office/drawing/2014/main" id="{6CA56A68-3D7C-4F88-89FE-4B70F41D8BB0}"/>
              </a:ext>
            </a:extLst>
          </p:cNvPr>
          <p:cNvSpPr>
            <a:spLocks noChangeArrowheads="1"/>
          </p:cNvSpPr>
          <p:nvPr/>
        </p:nvSpPr>
        <p:spPr bwMode="auto">
          <a:xfrm>
            <a:off x="5093312" y="2314185"/>
            <a:ext cx="2292228" cy="2293278"/>
          </a:xfrm>
          <a:prstGeom prst="ellipse">
            <a:avLst/>
          </a:prstGeom>
          <a:noFill/>
          <a:ln w="2095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Graphic 2" descr="Handshake">
            <a:extLst>
              <a:ext uri="{FF2B5EF4-FFF2-40B4-BE49-F238E27FC236}">
                <a16:creationId xmlns:a16="http://schemas.microsoft.com/office/drawing/2014/main" id="{26D6F871-D278-4161-9848-132BC8EEC5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0711" y="3173694"/>
            <a:ext cx="574260" cy="574260"/>
          </a:xfrm>
          <a:prstGeom prst="rect">
            <a:avLst/>
          </a:prstGeom>
        </p:spPr>
      </p:pic>
      <p:pic>
        <p:nvPicPr>
          <p:cNvPr id="4" name="Graphic 3" descr="Briefcase">
            <a:extLst>
              <a:ext uri="{FF2B5EF4-FFF2-40B4-BE49-F238E27FC236}">
                <a16:creationId xmlns:a16="http://schemas.microsoft.com/office/drawing/2014/main" id="{7D39F503-8BC0-4F10-8FB9-EDCE8CB77D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2518" y="5252330"/>
            <a:ext cx="433816" cy="433816"/>
          </a:xfrm>
          <a:prstGeom prst="rect">
            <a:avLst/>
          </a:prstGeom>
        </p:spPr>
      </p:pic>
      <p:pic>
        <p:nvPicPr>
          <p:cNvPr id="6" name="Graphic 5" descr="Shield Tick">
            <a:extLst>
              <a:ext uri="{FF2B5EF4-FFF2-40B4-BE49-F238E27FC236}">
                <a16:creationId xmlns:a16="http://schemas.microsoft.com/office/drawing/2014/main" id="{EFBDD232-1E00-4BBD-84E7-8538997249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0774" y="3190586"/>
            <a:ext cx="540476" cy="540476"/>
          </a:xfrm>
          <a:prstGeom prst="rect">
            <a:avLst/>
          </a:prstGeom>
        </p:spPr>
      </p:pic>
      <p:grpSp>
        <p:nvGrpSpPr>
          <p:cNvPr id="19" name="Group 18">
            <a:extLst>
              <a:ext uri="{FF2B5EF4-FFF2-40B4-BE49-F238E27FC236}">
                <a16:creationId xmlns:a16="http://schemas.microsoft.com/office/drawing/2014/main" id="{364AA658-AC89-4A9D-A86B-25AA6BE16258}"/>
              </a:ext>
            </a:extLst>
          </p:cNvPr>
          <p:cNvGrpSpPr/>
          <p:nvPr/>
        </p:nvGrpSpPr>
        <p:grpSpPr>
          <a:xfrm>
            <a:off x="6002969" y="1282834"/>
            <a:ext cx="472917" cy="339150"/>
            <a:chOff x="5999957" y="1299851"/>
            <a:chExt cx="472917" cy="339150"/>
          </a:xfrm>
          <a:solidFill>
            <a:schemeClr val="bg1"/>
          </a:solidFill>
        </p:grpSpPr>
        <p:sp>
          <p:nvSpPr>
            <p:cNvPr id="11" name="Freeform: Shape 10">
              <a:extLst>
                <a:ext uri="{FF2B5EF4-FFF2-40B4-BE49-F238E27FC236}">
                  <a16:creationId xmlns:a16="http://schemas.microsoft.com/office/drawing/2014/main" id="{D02608CE-F55F-456A-8CE5-57D0605899A5}"/>
                </a:ext>
              </a:extLst>
            </p:cNvPr>
            <p:cNvSpPr/>
            <p:nvPr/>
          </p:nvSpPr>
          <p:spPr>
            <a:xfrm>
              <a:off x="6106363" y="1299851"/>
              <a:ext cx="339146" cy="339150"/>
            </a:xfrm>
            <a:custGeom>
              <a:avLst/>
              <a:gdLst>
                <a:gd name="connsiteX0" fmla="*/ 329353 w 339146"/>
                <a:gd name="connsiteY0" fmla="*/ 287132 h 339150"/>
                <a:gd name="connsiteX1" fmla="*/ 276431 w 339146"/>
                <a:gd name="connsiteY1" fmla="*/ 233647 h 339150"/>
                <a:gd name="connsiteX2" fmla="*/ 249407 w 339146"/>
                <a:gd name="connsiteY2" fmla="*/ 225765 h 339150"/>
                <a:gd name="connsiteX3" fmla="*/ 230265 w 339146"/>
                <a:gd name="connsiteY3" fmla="*/ 207187 h 339150"/>
                <a:gd name="connsiteX4" fmla="*/ 256726 w 339146"/>
                <a:gd name="connsiteY4" fmla="*/ 129493 h 339150"/>
                <a:gd name="connsiteX5" fmla="*/ 128363 w 339146"/>
                <a:gd name="connsiteY5" fmla="*/ 4 h 339150"/>
                <a:gd name="connsiteX6" fmla="*/ 0 w 339146"/>
                <a:gd name="connsiteY6" fmla="*/ 127804 h 339150"/>
                <a:gd name="connsiteX7" fmla="*/ 128363 w 339146"/>
                <a:gd name="connsiteY7" fmla="*/ 257293 h 339150"/>
                <a:gd name="connsiteX8" fmla="*/ 207182 w 339146"/>
                <a:gd name="connsiteY8" fmla="*/ 230832 h 339150"/>
                <a:gd name="connsiteX9" fmla="*/ 226324 w 339146"/>
                <a:gd name="connsiteY9" fmla="*/ 249411 h 339150"/>
                <a:gd name="connsiteX10" fmla="*/ 234206 w 339146"/>
                <a:gd name="connsiteY10" fmla="*/ 276435 h 339150"/>
                <a:gd name="connsiteX11" fmla="*/ 287691 w 339146"/>
                <a:gd name="connsiteY11" fmla="*/ 329920 h 339150"/>
                <a:gd name="connsiteX12" fmla="*/ 329916 w 339146"/>
                <a:gd name="connsiteY12" fmla="*/ 331046 h 339150"/>
                <a:gd name="connsiteX13" fmla="*/ 331042 w 339146"/>
                <a:gd name="connsiteY13" fmla="*/ 288821 h 339150"/>
                <a:gd name="connsiteX14" fmla="*/ 329353 w 339146"/>
                <a:gd name="connsiteY14" fmla="*/ 287132 h 339150"/>
                <a:gd name="connsiteX15" fmla="*/ 329353 w 339146"/>
                <a:gd name="connsiteY15" fmla="*/ 287132 h 339150"/>
                <a:gd name="connsiteX16" fmla="*/ 128926 w 339146"/>
                <a:gd name="connsiteY16" fmla="*/ 26465 h 339150"/>
                <a:gd name="connsiteX17" fmla="*/ 231391 w 339146"/>
                <a:gd name="connsiteY17" fmla="*/ 128930 h 339150"/>
                <a:gd name="connsiteX18" fmla="*/ 207182 w 339146"/>
                <a:gd name="connsiteY18" fmla="*/ 194801 h 339150"/>
                <a:gd name="connsiteX19" fmla="*/ 174529 w 339146"/>
                <a:gd name="connsiteY19" fmla="*/ 182978 h 339150"/>
                <a:gd name="connsiteX20" fmla="*/ 127800 w 339146"/>
                <a:gd name="connsiteY20" fmla="*/ 175659 h 339150"/>
                <a:gd name="connsiteX21" fmla="*/ 81071 w 339146"/>
                <a:gd name="connsiteY21" fmla="*/ 182978 h 339150"/>
                <a:gd name="connsiteX22" fmla="*/ 50670 w 339146"/>
                <a:gd name="connsiteY22" fmla="*/ 195364 h 339150"/>
                <a:gd name="connsiteX23" fmla="*/ 61930 w 339146"/>
                <a:gd name="connsiteY23" fmla="*/ 51237 h 339150"/>
                <a:gd name="connsiteX24" fmla="*/ 128926 w 339146"/>
                <a:gd name="connsiteY24" fmla="*/ 26465 h 33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9146" h="339150">
                  <a:moveTo>
                    <a:pt x="329353" y="287132"/>
                  </a:moveTo>
                  <a:lnTo>
                    <a:pt x="276431" y="233647"/>
                  </a:lnTo>
                  <a:cubicBezTo>
                    <a:pt x="269112" y="226891"/>
                    <a:pt x="259541" y="223513"/>
                    <a:pt x="249407" y="225765"/>
                  </a:cubicBezTo>
                  <a:lnTo>
                    <a:pt x="230265" y="207187"/>
                  </a:lnTo>
                  <a:cubicBezTo>
                    <a:pt x="247718" y="184667"/>
                    <a:pt x="256726" y="157643"/>
                    <a:pt x="256726" y="129493"/>
                  </a:cubicBezTo>
                  <a:cubicBezTo>
                    <a:pt x="257289" y="58556"/>
                    <a:pt x="199864" y="567"/>
                    <a:pt x="128363" y="4"/>
                  </a:cubicBezTo>
                  <a:cubicBezTo>
                    <a:pt x="56863" y="-559"/>
                    <a:pt x="0" y="56867"/>
                    <a:pt x="0" y="127804"/>
                  </a:cubicBezTo>
                  <a:cubicBezTo>
                    <a:pt x="0" y="198742"/>
                    <a:pt x="56863" y="256730"/>
                    <a:pt x="128363" y="257293"/>
                  </a:cubicBezTo>
                  <a:cubicBezTo>
                    <a:pt x="156513" y="257293"/>
                    <a:pt x="184100" y="248285"/>
                    <a:pt x="207182" y="230832"/>
                  </a:cubicBezTo>
                  <a:lnTo>
                    <a:pt x="226324" y="249411"/>
                  </a:lnTo>
                  <a:cubicBezTo>
                    <a:pt x="224635" y="258982"/>
                    <a:pt x="227450" y="269116"/>
                    <a:pt x="234206" y="276435"/>
                  </a:cubicBezTo>
                  <a:lnTo>
                    <a:pt x="287691" y="329920"/>
                  </a:lnTo>
                  <a:cubicBezTo>
                    <a:pt x="298951" y="341743"/>
                    <a:pt x="318093" y="342306"/>
                    <a:pt x="329916" y="331046"/>
                  </a:cubicBezTo>
                  <a:cubicBezTo>
                    <a:pt x="341738" y="319786"/>
                    <a:pt x="342301" y="300644"/>
                    <a:pt x="331042" y="288821"/>
                  </a:cubicBezTo>
                  <a:cubicBezTo>
                    <a:pt x="330479" y="288258"/>
                    <a:pt x="329916" y="287695"/>
                    <a:pt x="329353" y="287132"/>
                  </a:cubicBezTo>
                  <a:lnTo>
                    <a:pt x="329353" y="287132"/>
                  </a:lnTo>
                  <a:close/>
                  <a:moveTo>
                    <a:pt x="128926" y="26465"/>
                  </a:moveTo>
                  <a:cubicBezTo>
                    <a:pt x="185789" y="26465"/>
                    <a:pt x="231391" y="72068"/>
                    <a:pt x="231391" y="128930"/>
                  </a:cubicBezTo>
                  <a:cubicBezTo>
                    <a:pt x="231391" y="153139"/>
                    <a:pt x="222946" y="176785"/>
                    <a:pt x="207182" y="194801"/>
                  </a:cubicBezTo>
                  <a:cubicBezTo>
                    <a:pt x="196486" y="189734"/>
                    <a:pt x="185789" y="185793"/>
                    <a:pt x="174529" y="182978"/>
                  </a:cubicBezTo>
                  <a:cubicBezTo>
                    <a:pt x="159328" y="178474"/>
                    <a:pt x="143564" y="175659"/>
                    <a:pt x="127800" y="175659"/>
                  </a:cubicBezTo>
                  <a:cubicBezTo>
                    <a:pt x="112036" y="175659"/>
                    <a:pt x="96272" y="178474"/>
                    <a:pt x="81071" y="182978"/>
                  </a:cubicBezTo>
                  <a:cubicBezTo>
                    <a:pt x="70374" y="185793"/>
                    <a:pt x="60241" y="189734"/>
                    <a:pt x="50670" y="195364"/>
                  </a:cubicBezTo>
                  <a:cubicBezTo>
                    <a:pt x="14075" y="152576"/>
                    <a:pt x="19142" y="87831"/>
                    <a:pt x="61930" y="51237"/>
                  </a:cubicBezTo>
                  <a:cubicBezTo>
                    <a:pt x="80508" y="34910"/>
                    <a:pt x="104154" y="26465"/>
                    <a:pt x="128926" y="26465"/>
                  </a:cubicBezTo>
                  <a:close/>
                </a:path>
              </a:pathLst>
            </a:custGeom>
            <a:grpFill/>
            <a:ln w="5556"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53372B6-142B-4AEA-B8CE-19A567F3819F}"/>
                </a:ext>
              </a:extLst>
            </p:cNvPr>
            <p:cNvSpPr/>
            <p:nvPr/>
          </p:nvSpPr>
          <p:spPr>
            <a:xfrm>
              <a:off x="6135076" y="1544195"/>
              <a:ext cx="202678" cy="71500"/>
            </a:xfrm>
            <a:custGeom>
              <a:avLst/>
              <a:gdLst>
                <a:gd name="connsiteX0" fmla="*/ 193108 w 202678"/>
                <a:gd name="connsiteY0" fmla="*/ 43914 h 71500"/>
                <a:gd name="connsiteX1" fmla="*/ 179596 w 202678"/>
                <a:gd name="connsiteY1" fmla="*/ 11823 h 71500"/>
                <a:gd name="connsiteX2" fmla="*/ 176218 w 202678"/>
                <a:gd name="connsiteY2" fmla="*/ 8445 h 71500"/>
                <a:gd name="connsiteX3" fmla="*/ 11823 w 202678"/>
                <a:gd name="connsiteY3" fmla="*/ 0 h 71500"/>
                <a:gd name="connsiteX4" fmla="*/ 10134 w 202678"/>
                <a:gd name="connsiteY4" fmla="*/ 1126 h 71500"/>
                <a:gd name="connsiteX5" fmla="*/ 0 w 202678"/>
                <a:gd name="connsiteY5" fmla="*/ 20831 h 71500"/>
                <a:gd name="connsiteX6" fmla="*/ 0 w 202678"/>
                <a:gd name="connsiteY6" fmla="*/ 71500 h 71500"/>
                <a:gd name="connsiteX7" fmla="*/ 202679 w 202678"/>
                <a:gd name="connsiteY7" fmla="*/ 71500 h 71500"/>
                <a:gd name="connsiteX8" fmla="*/ 202679 w 202678"/>
                <a:gd name="connsiteY8" fmla="*/ 53485 h 71500"/>
                <a:gd name="connsiteX9" fmla="*/ 193108 w 202678"/>
                <a:gd name="connsiteY9" fmla="*/ 43914 h 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78" h="71500">
                  <a:moveTo>
                    <a:pt x="193108" y="43914"/>
                  </a:moveTo>
                  <a:cubicBezTo>
                    <a:pt x="184663" y="35469"/>
                    <a:pt x="179596" y="23646"/>
                    <a:pt x="179596" y="11823"/>
                  </a:cubicBezTo>
                  <a:lnTo>
                    <a:pt x="176218" y="8445"/>
                  </a:lnTo>
                  <a:cubicBezTo>
                    <a:pt x="124985" y="39973"/>
                    <a:pt x="59678" y="36595"/>
                    <a:pt x="11823" y="0"/>
                  </a:cubicBezTo>
                  <a:lnTo>
                    <a:pt x="10134" y="1126"/>
                  </a:lnTo>
                  <a:cubicBezTo>
                    <a:pt x="3941" y="5630"/>
                    <a:pt x="0" y="12949"/>
                    <a:pt x="0" y="20831"/>
                  </a:cubicBezTo>
                  <a:lnTo>
                    <a:pt x="0" y="71500"/>
                  </a:lnTo>
                  <a:lnTo>
                    <a:pt x="202679" y="71500"/>
                  </a:lnTo>
                  <a:lnTo>
                    <a:pt x="202679" y="53485"/>
                  </a:lnTo>
                  <a:lnTo>
                    <a:pt x="193108" y="43914"/>
                  </a:lnTo>
                  <a:close/>
                </a:path>
              </a:pathLst>
            </a:custGeom>
            <a:grpFill/>
            <a:ln w="5556"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2AEFAD22-B462-4F4D-A716-C565979BF003}"/>
                </a:ext>
              </a:extLst>
            </p:cNvPr>
            <p:cNvSpPr/>
            <p:nvPr/>
          </p:nvSpPr>
          <p:spPr>
            <a:xfrm>
              <a:off x="6341696" y="1320576"/>
              <a:ext cx="80618" cy="100886"/>
            </a:xfrm>
            <a:custGeom>
              <a:avLst/>
              <a:gdLst>
                <a:gd name="connsiteX0" fmla="*/ 38284 w 80618"/>
                <a:gd name="connsiteY0" fmla="*/ 100886 h 100886"/>
                <a:gd name="connsiteX1" fmla="*/ 79945 w 80618"/>
                <a:gd name="connsiteY1" fmla="*/ 42335 h 100886"/>
                <a:gd name="connsiteX2" fmla="*/ 21394 w 80618"/>
                <a:gd name="connsiteY2" fmla="*/ 673 h 100886"/>
                <a:gd name="connsiteX3" fmla="*/ 0 w 80618"/>
                <a:gd name="connsiteY3" fmla="*/ 9681 h 100886"/>
                <a:gd name="connsiteX4" fmla="*/ 38284 w 80618"/>
                <a:gd name="connsiteY4" fmla="*/ 100886 h 10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18" h="100886">
                  <a:moveTo>
                    <a:pt x="38284" y="100886"/>
                  </a:moveTo>
                  <a:cubicBezTo>
                    <a:pt x="65871" y="96382"/>
                    <a:pt x="84449" y="69921"/>
                    <a:pt x="79945" y="42335"/>
                  </a:cubicBezTo>
                  <a:cubicBezTo>
                    <a:pt x="75441" y="14748"/>
                    <a:pt x="48981" y="-3831"/>
                    <a:pt x="21394" y="673"/>
                  </a:cubicBezTo>
                  <a:cubicBezTo>
                    <a:pt x="13512" y="1799"/>
                    <a:pt x="6193" y="5177"/>
                    <a:pt x="0" y="9681"/>
                  </a:cubicBezTo>
                  <a:cubicBezTo>
                    <a:pt x="23083" y="34453"/>
                    <a:pt x="36595" y="66543"/>
                    <a:pt x="38284" y="100886"/>
                  </a:cubicBezTo>
                  <a:close/>
                </a:path>
              </a:pathLst>
            </a:custGeom>
            <a:grpFill/>
            <a:ln w="5556"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1B6514D5-9928-47F0-A30B-AA1997D91E82}"/>
                </a:ext>
              </a:extLst>
            </p:cNvPr>
            <p:cNvSpPr/>
            <p:nvPr/>
          </p:nvSpPr>
          <p:spPr>
            <a:xfrm>
              <a:off x="6358586" y="1436100"/>
              <a:ext cx="114288" cy="100776"/>
            </a:xfrm>
            <a:custGeom>
              <a:avLst/>
              <a:gdLst>
                <a:gd name="connsiteX0" fmla="*/ 104154 w 114288"/>
                <a:gd name="connsiteY0" fmla="*/ 29839 h 100776"/>
                <a:gd name="connsiteX1" fmla="*/ 54611 w 114288"/>
                <a:gd name="connsiteY1" fmla="*/ 6193 h 100776"/>
                <a:gd name="connsiteX2" fmla="*/ 21394 w 114288"/>
                <a:gd name="connsiteY2" fmla="*/ 0 h 100776"/>
                <a:gd name="connsiteX3" fmla="*/ 0 w 114288"/>
                <a:gd name="connsiteY3" fmla="*/ 68685 h 100776"/>
                <a:gd name="connsiteX4" fmla="*/ 3378 w 114288"/>
                <a:gd name="connsiteY4" fmla="*/ 72063 h 100776"/>
                <a:gd name="connsiteX5" fmla="*/ 35469 w 114288"/>
                <a:gd name="connsiteY5" fmla="*/ 85575 h 100776"/>
                <a:gd name="connsiteX6" fmla="*/ 50670 w 114288"/>
                <a:gd name="connsiteY6" fmla="*/ 100776 h 100776"/>
                <a:gd name="connsiteX7" fmla="*/ 114288 w 114288"/>
                <a:gd name="connsiteY7" fmla="*/ 100776 h 100776"/>
                <a:gd name="connsiteX8" fmla="*/ 114288 w 114288"/>
                <a:gd name="connsiteY8" fmla="*/ 50107 h 100776"/>
                <a:gd name="connsiteX9" fmla="*/ 104154 w 114288"/>
                <a:gd name="connsiteY9" fmla="*/ 29839 h 1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88" h="100776">
                  <a:moveTo>
                    <a:pt x="104154" y="29839"/>
                  </a:moveTo>
                  <a:cubicBezTo>
                    <a:pt x="89516" y="18579"/>
                    <a:pt x="72626" y="10134"/>
                    <a:pt x="54611" y="6193"/>
                  </a:cubicBezTo>
                  <a:cubicBezTo>
                    <a:pt x="43914" y="2815"/>
                    <a:pt x="32654" y="1126"/>
                    <a:pt x="21394" y="0"/>
                  </a:cubicBezTo>
                  <a:cubicBezTo>
                    <a:pt x="20268" y="24209"/>
                    <a:pt x="12949" y="47855"/>
                    <a:pt x="0" y="68685"/>
                  </a:cubicBezTo>
                  <a:lnTo>
                    <a:pt x="3378" y="72063"/>
                  </a:lnTo>
                  <a:cubicBezTo>
                    <a:pt x="15201" y="72063"/>
                    <a:pt x="27024" y="77130"/>
                    <a:pt x="35469" y="85575"/>
                  </a:cubicBezTo>
                  <a:lnTo>
                    <a:pt x="50670" y="100776"/>
                  </a:lnTo>
                  <a:lnTo>
                    <a:pt x="114288" y="100776"/>
                  </a:lnTo>
                  <a:lnTo>
                    <a:pt x="114288" y="50107"/>
                  </a:lnTo>
                  <a:cubicBezTo>
                    <a:pt x="114288" y="42225"/>
                    <a:pt x="110910" y="34343"/>
                    <a:pt x="104154" y="29839"/>
                  </a:cubicBezTo>
                  <a:close/>
                </a:path>
              </a:pathLst>
            </a:custGeom>
            <a:grpFill/>
            <a:ln w="5556"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07A041D-2D25-4B52-AD97-AC87AA8F787C}"/>
                </a:ext>
              </a:extLst>
            </p:cNvPr>
            <p:cNvSpPr/>
            <p:nvPr/>
          </p:nvSpPr>
          <p:spPr>
            <a:xfrm>
              <a:off x="6177301" y="1349398"/>
              <a:ext cx="113725" cy="113725"/>
            </a:xfrm>
            <a:custGeom>
              <a:avLst/>
              <a:gdLst>
                <a:gd name="connsiteX0" fmla="*/ 113725 w 113725"/>
                <a:gd name="connsiteY0" fmla="*/ 56863 h 113725"/>
                <a:gd name="connsiteX1" fmla="*/ 56863 w 113725"/>
                <a:gd name="connsiteY1" fmla="*/ 113725 h 113725"/>
                <a:gd name="connsiteX2" fmla="*/ 0 w 113725"/>
                <a:gd name="connsiteY2" fmla="*/ 56863 h 113725"/>
                <a:gd name="connsiteX3" fmla="*/ 56863 w 113725"/>
                <a:gd name="connsiteY3" fmla="*/ 0 h 113725"/>
                <a:gd name="connsiteX4" fmla="*/ 113725 w 113725"/>
                <a:gd name="connsiteY4" fmla="*/ 56863 h 11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5" h="113725">
                  <a:moveTo>
                    <a:pt x="113725" y="56863"/>
                  </a:moveTo>
                  <a:cubicBezTo>
                    <a:pt x="113725" y="88267"/>
                    <a:pt x="88267" y="113725"/>
                    <a:pt x="56863" y="113725"/>
                  </a:cubicBezTo>
                  <a:cubicBezTo>
                    <a:pt x="25458" y="113725"/>
                    <a:pt x="0" y="88267"/>
                    <a:pt x="0" y="56863"/>
                  </a:cubicBezTo>
                  <a:cubicBezTo>
                    <a:pt x="0" y="25458"/>
                    <a:pt x="25458" y="0"/>
                    <a:pt x="56863" y="0"/>
                  </a:cubicBezTo>
                  <a:cubicBezTo>
                    <a:pt x="88267" y="0"/>
                    <a:pt x="113725" y="25458"/>
                    <a:pt x="113725" y="56863"/>
                  </a:cubicBezTo>
                  <a:close/>
                </a:path>
              </a:pathLst>
            </a:custGeom>
            <a:grpFill/>
            <a:ln w="555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29C67E2F-7623-4BEB-87A0-438DA31C35AB}"/>
                </a:ext>
              </a:extLst>
            </p:cNvPr>
            <p:cNvSpPr/>
            <p:nvPr/>
          </p:nvSpPr>
          <p:spPr>
            <a:xfrm>
              <a:off x="5999957" y="1436100"/>
              <a:ext cx="130052" cy="100776"/>
            </a:xfrm>
            <a:custGeom>
              <a:avLst/>
              <a:gdLst>
                <a:gd name="connsiteX0" fmla="*/ 90079 w 130052"/>
                <a:gd name="connsiteY0" fmla="*/ 0 h 100776"/>
                <a:gd name="connsiteX1" fmla="*/ 59678 w 130052"/>
                <a:gd name="connsiteY1" fmla="*/ 6193 h 100776"/>
                <a:gd name="connsiteX2" fmla="*/ 10134 w 130052"/>
                <a:gd name="connsiteY2" fmla="*/ 29839 h 100776"/>
                <a:gd name="connsiteX3" fmla="*/ 0 w 130052"/>
                <a:gd name="connsiteY3" fmla="*/ 50107 h 100776"/>
                <a:gd name="connsiteX4" fmla="*/ 0 w 130052"/>
                <a:gd name="connsiteY4" fmla="*/ 100776 h 100776"/>
                <a:gd name="connsiteX5" fmla="*/ 121607 w 130052"/>
                <a:gd name="connsiteY5" fmla="*/ 100776 h 100776"/>
                <a:gd name="connsiteX6" fmla="*/ 130052 w 130052"/>
                <a:gd name="connsiteY6" fmla="*/ 92331 h 100776"/>
                <a:gd name="connsiteX7" fmla="*/ 90079 w 130052"/>
                <a:gd name="connsiteY7" fmla="*/ 0 h 1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052" h="100776">
                  <a:moveTo>
                    <a:pt x="90079" y="0"/>
                  </a:moveTo>
                  <a:cubicBezTo>
                    <a:pt x="79945" y="1126"/>
                    <a:pt x="69811" y="2815"/>
                    <a:pt x="59678" y="6193"/>
                  </a:cubicBezTo>
                  <a:cubicBezTo>
                    <a:pt x="42225" y="11260"/>
                    <a:pt x="25335" y="19705"/>
                    <a:pt x="10134" y="29839"/>
                  </a:cubicBezTo>
                  <a:cubicBezTo>
                    <a:pt x="3378" y="34343"/>
                    <a:pt x="0" y="42225"/>
                    <a:pt x="0" y="50107"/>
                  </a:cubicBezTo>
                  <a:lnTo>
                    <a:pt x="0" y="100776"/>
                  </a:lnTo>
                  <a:lnTo>
                    <a:pt x="121607" y="100776"/>
                  </a:lnTo>
                  <a:cubicBezTo>
                    <a:pt x="123859" y="97398"/>
                    <a:pt x="126674" y="94583"/>
                    <a:pt x="130052" y="92331"/>
                  </a:cubicBezTo>
                  <a:cubicBezTo>
                    <a:pt x="105843" y="66997"/>
                    <a:pt x="91768" y="34343"/>
                    <a:pt x="90079" y="0"/>
                  </a:cubicBezTo>
                  <a:close/>
                </a:path>
              </a:pathLst>
            </a:custGeom>
            <a:grpFill/>
            <a:ln w="555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31CDC24-EE44-49B0-9090-8A08540072FC}"/>
                </a:ext>
              </a:extLst>
            </p:cNvPr>
            <p:cNvSpPr/>
            <p:nvPr/>
          </p:nvSpPr>
          <p:spPr>
            <a:xfrm>
              <a:off x="6050363" y="1320422"/>
              <a:ext cx="79083" cy="100477"/>
            </a:xfrm>
            <a:custGeom>
              <a:avLst/>
              <a:gdLst>
                <a:gd name="connsiteX0" fmla="*/ 39674 w 79083"/>
                <a:gd name="connsiteY0" fmla="*/ 100477 h 100477"/>
                <a:gd name="connsiteX1" fmla="*/ 79084 w 79083"/>
                <a:gd name="connsiteY1" fmla="*/ 8709 h 100477"/>
                <a:gd name="connsiteX2" fmla="*/ 8709 w 79083"/>
                <a:gd name="connsiteY2" fmla="*/ 22784 h 100477"/>
                <a:gd name="connsiteX3" fmla="*/ 22784 w 79083"/>
                <a:gd name="connsiteY3" fmla="*/ 93158 h 100477"/>
                <a:gd name="connsiteX4" fmla="*/ 39674 w 79083"/>
                <a:gd name="connsiteY4" fmla="*/ 100477 h 10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83" h="100477">
                  <a:moveTo>
                    <a:pt x="39674" y="100477"/>
                  </a:moveTo>
                  <a:cubicBezTo>
                    <a:pt x="41363" y="66135"/>
                    <a:pt x="55438" y="34044"/>
                    <a:pt x="79084" y="8709"/>
                  </a:cubicBezTo>
                  <a:cubicBezTo>
                    <a:pt x="56001" y="-7055"/>
                    <a:pt x="24473" y="-862"/>
                    <a:pt x="8709" y="22784"/>
                  </a:cubicBezTo>
                  <a:cubicBezTo>
                    <a:pt x="-7055" y="46430"/>
                    <a:pt x="-862" y="77395"/>
                    <a:pt x="22784" y="93158"/>
                  </a:cubicBezTo>
                  <a:cubicBezTo>
                    <a:pt x="27851" y="96536"/>
                    <a:pt x="33481" y="98788"/>
                    <a:pt x="39674" y="100477"/>
                  </a:cubicBezTo>
                  <a:close/>
                </a:path>
              </a:pathLst>
            </a:custGeom>
            <a:grpFill/>
            <a:ln w="5556" cap="flat">
              <a:noFill/>
              <a:prstDash val="solid"/>
              <a:miter/>
            </a:ln>
          </p:spPr>
          <p:txBody>
            <a:bodyPr rtlCol="0" anchor="ctr"/>
            <a:lstStyle/>
            <a:p>
              <a:endParaRPr lang="en-IN"/>
            </a:p>
          </p:txBody>
        </p:sp>
      </p:grpSp>
      <p:sp>
        <p:nvSpPr>
          <p:cNvPr id="69" name="Rectangle 68">
            <a:extLst>
              <a:ext uri="{FF2B5EF4-FFF2-40B4-BE49-F238E27FC236}">
                <a16:creationId xmlns:a16="http://schemas.microsoft.com/office/drawing/2014/main" id="{E29BC0AC-0FAA-4F28-A886-F9C4B96658E3}"/>
              </a:ext>
            </a:extLst>
          </p:cNvPr>
          <p:cNvSpPr/>
          <p:nvPr/>
        </p:nvSpPr>
        <p:spPr>
          <a:xfrm>
            <a:off x="8926366" y="1483349"/>
            <a:ext cx="2570234" cy="2954655"/>
          </a:xfrm>
          <a:prstGeom prst="rect">
            <a:avLst/>
          </a:prstGeom>
        </p:spPr>
        <p:txBody>
          <a:bodyPr wrap="square" lIns="0" tIns="0" rIns="0" bIns="0" anchor="t">
            <a:spAutoFit/>
          </a:bodyPr>
          <a:lstStyle/>
          <a:p>
            <a:r>
              <a:rPr lang="es-ES" sz="1600" b="1" dirty="0">
                <a:latin typeface="Corbel" panose="020B0503020204020204" pitchFamily="34" charset="0"/>
                <a:ea typeface="Times New Roman" panose="02020603050405020304" pitchFamily="18" charset="0"/>
                <a:cs typeface="Times New Roman" panose="02020603050405020304" pitchFamily="18" charset="0"/>
              </a:rPr>
              <a:t>Impacto en el bienestar </a:t>
            </a:r>
            <a:r>
              <a:rPr lang="es-ES" sz="1600" dirty="0">
                <a:latin typeface="Corbel" panose="020B0503020204020204" pitchFamily="34" charset="0"/>
                <a:ea typeface="Times New Roman" panose="02020603050405020304" pitchFamily="18" charset="0"/>
                <a:cs typeface="Times New Roman" panose="02020603050405020304" pitchFamily="18" charset="0"/>
              </a:rPr>
              <a:t>de la comunidad académica del programa, de una estructura organizacional, infraestructura suficiente y de actividades para el seguimiento y participación de los estudiantes, teniendo en cuenta la </a:t>
            </a:r>
            <a:r>
              <a:rPr lang="es-ES" sz="1600" b="1" dirty="0">
                <a:latin typeface="Corbel" panose="020B0503020204020204" pitchFamily="34" charset="0"/>
                <a:ea typeface="Times New Roman" panose="02020603050405020304" pitchFamily="18" charset="0"/>
                <a:cs typeface="Times New Roman" panose="02020603050405020304" pitchFamily="18" charset="0"/>
              </a:rPr>
              <a:t>población vulnerable y en condición de discapacidad</a:t>
            </a:r>
            <a:r>
              <a:rPr lang="es-ES" sz="1600" dirty="0">
                <a:latin typeface="Corbel" panose="020B0503020204020204" pitchFamily="34" charset="0"/>
                <a:ea typeface="Times New Roman" panose="02020603050405020304" pitchFamily="18" charset="0"/>
                <a:cs typeface="Times New Roman" panose="02020603050405020304" pitchFamily="18" charset="0"/>
              </a:rPr>
              <a:t>.</a:t>
            </a:r>
            <a:endParaRPr lang="en-US" sz="1600" dirty="0">
              <a:latin typeface="Corbel" panose="020B0503020204020204" pitchFamily="34" charset="0"/>
              <a:ea typeface="Times New Roman" panose="02020603050405020304" pitchFamily="18" charset="0"/>
              <a:cs typeface="Times New Roman" panose="02020603050405020304" pitchFamily="18" charset="0"/>
            </a:endParaRPr>
          </a:p>
          <a:p>
            <a:endParaRPr lang="en-IN" sz="1600" dirty="0">
              <a:solidFill>
                <a:schemeClr val="tx1">
                  <a:lumMod val="65000"/>
                  <a:lumOff val="35000"/>
                </a:schemeClr>
              </a:solidFill>
              <a:latin typeface="Corbel" panose="020B0503020204020204" pitchFamily="34" charset="0"/>
              <a:ea typeface="Open Sans" panose="020B0606030504020204"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9E05F8CC-79B8-4E9E-928A-623064CA58E7}"/>
              </a:ext>
            </a:extLst>
          </p:cNvPr>
          <p:cNvSpPr/>
          <p:nvPr/>
        </p:nvSpPr>
        <p:spPr>
          <a:xfrm>
            <a:off x="8878901" y="835245"/>
            <a:ext cx="3062291" cy="553998"/>
          </a:xfrm>
          <a:prstGeom prst="rect">
            <a:avLst/>
          </a:prstGeom>
        </p:spPr>
        <p:txBody>
          <a:bodyPr wrap="square" lIns="0" tIns="0" rIns="0" bIns="0" anchor="b">
            <a:spAutoFit/>
          </a:bodyPr>
          <a:lstStyle/>
          <a:p>
            <a:r>
              <a:rPr lang="en-IN" sz="1800" b="1" dirty="0" err="1">
                <a:solidFill>
                  <a:schemeClr val="tx2">
                    <a:lumMod val="10000"/>
                  </a:schemeClr>
                </a:solidFill>
                <a:latin typeface="Corbel" panose="020B0503020204020204" pitchFamily="34" charset="0"/>
              </a:rPr>
              <a:t>Población</a:t>
            </a:r>
            <a:r>
              <a:rPr lang="en-IN" sz="1800" b="1" dirty="0">
                <a:solidFill>
                  <a:schemeClr val="tx2">
                    <a:lumMod val="10000"/>
                  </a:schemeClr>
                </a:solidFill>
                <a:latin typeface="Corbel" panose="020B0503020204020204" pitchFamily="34" charset="0"/>
              </a:rPr>
              <a:t> vulnerable y </a:t>
            </a:r>
            <a:r>
              <a:rPr lang="en-IN" sz="1800" b="1" dirty="0" err="1">
                <a:solidFill>
                  <a:schemeClr val="tx2">
                    <a:lumMod val="10000"/>
                  </a:schemeClr>
                </a:solidFill>
                <a:latin typeface="Corbel" panose="020B0503020204020204" pitchFamily="34" charset="0"/>
              </a:rPr>
              <a:t>en</a:t>
            </a:r>
            <a:r>
              <a:rPr lang="en-IN" sz="1800" b="1" dirty="0">
                <a:solidFill>
                  <a:schemeClr val="tx2">
                    <a:lumMod val="10000"/>
                  </a:schemeClr>
                </a:solidFill>
                <a:latin typeface="Corbel" panose="020B0503020204020204" pitchFamily="34" charset="0"/>
              </a:rPr>
              <a:t> </a:t>
            </a:r>
            <a:r>
              <a:rPr lang="en-IN" sz="1800" b="1" dirty="0" err="1">
                <a:solidFill>
                  <a:schemeClr val="tx2">
                    <a:lumMod val="10000"/>
                  </a:schemeClr>
                </a:solidFill>
                <a:latin typeface="Corbel" panose="020B0503020204020204" pitchFamily="34" charset="0"/>
              </a:rPr>
              <a:t>condición</a:t>
            </a:r>
            <a:r>
              <a:rPr lang="en-IN" sz="1800" b="1" dirty="0">
                <a:solidFill>
                  <a:schemeClr val="tx2">
                    <a:lumMod val="10000"/>
                  </a:schemeClr>
                </a:solidFill>
                <a:latin typeface="Corbel" panose="020B0503020204020204" pitchFamily="34" charset="0"/>
              </a:rPr>
              <a:t> de </a:t>
            </a:r>
            <a:r>
              <a:rPr lang="en-IN" sz="1800" b="1" dirty="0" err="1">
                <a:solidFill>
                  <a:schemeClr val="tx2">
                    <a:lumMod val="10000"/>
                  </a:schemeClr>
                </a:solidFill>
                <a:latin typeface="Corbel" panose="020B0503020204020204" pitchFamily="34" charset="0"/>
              </a:rPr>
              <a:t>discapacidad</a:t>
            </a:r>
            <a:endParaRPr lang="en-IN" sz="1800" b="1" dirty="0">
              <a:solidFill>
                <a:schemeClr val="tx2">
                  <a:lumMod val="10000"/>
                </a:schemeClr>
              </a:solidFill>
              <a:latin typeface="Corbel" panose="020B0503020204020204" pitchFamily="34" charset="0"/>
            </a:endParaRPr>
          </a:p>
        </p:txBody>
      </p:sp>
      <p:sp>
        <p:nvSpPr>
          <p:cNvPr id="79" name="Rectangle 78">
            <a:extLst>
              <a:ext uri="{FF2B5EF4-FFF2-40B4-BE49-F238E27FC236}">
                <a16:creationId xmlns:a16="http://schemas.microsoft.com/office/drawing/2014/main" id="{E23574F5-DA65-40EB-ADB1-03D9E5C189F7}"/>
              </a:ext>
            </a:extLst>
          </p:cNvPr>
          <p:cNvSpPr/>
          <p:nvPr/>
        </p:nvSpPr>
        <p:spPr>
          <a:xfrm>
            <a:off x="785234" y="3528616"/>
            <a:ext cx="2424559" cy="276999"/>
          </a:xfrm>
          <a:prstGeom prst="rect">
            <a:avLst/>
          </a:prstGeom>
        </p:spPr>
        <p:txBody>
          <a:bodyPr wrap="square" lIns="0" tIns="0" rIns="0" bIns="0" anchor="b">
            <a:spAutoFit/>
          </a:bodyPr>
          <a:lstStyle/>
          <a:p>
            <a:pPr algn="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Políticas</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de </a:t>
            </a: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Bienestar</a:t>
            </a:r>
            <a:endPar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endParaRPr>
          </a:p>
        </p:txBody>
      </p:sp>
      <p:sp>
        <p:nvSpPr>
          <p:cNvPr id="84" name="Rectangle 83">
            <a:extLst>
              <a:ext uri="{FF2B5EF4-FFF2-40B4-BE49-F238E27FC236}">
                <a16:creationId xmlns:a16="http://schemas.microsoft.com/office/drawing/2014/main" id="{7E30CFFB-9A58-4DEC-8074-E6F977FC4455}"/>
              </a:ext>
            </a:extLst>
          </p:cNvPr>
          <p:cNvSpPr/>
          <p:nvPr/>
        </p:nvSpPr>
        <p:spPr>
          <a:xfrm>
            <a:off x="8926367" y="5162985"/>
            <a:ext cx="2500853" cy="984885"/>
          </a:xfrm>
          <a:prstGeom prst="rect">
            <a:avLst/>
          </a:prstGeom>
        </p:spPr>
        <p:txBody>
          <a:bodyPr wrap="square" lIns="0" tIns="0" rIns="0" bIns="0" anchor="t">
            <a:spAutoFit/>
          </a:bodyPr>
          <a:lstStyle/>
          <a:p>
            <a:r>
              <a:rPr lang="en-IN" sz="1600"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S</a:t>
            </a:r>
            <a:r>
              <a:rPr lang="es-ES" sz="1600" dirty="0" err="1">
                <a:latin typeface="Corbel" panose="020B0503020204020204" pitchFamily="34" charset="0"/>
                <a:ea typeface="Times New Roman" panose="02020603050405020304" pitchFamily="18" charset="0"/>
                <a:cs typeface="Times New Roman" panose="02020603050405020304" pitchFamily="18" charset="0"/>
              </a:rPr>
              <a:t>eguimiento</a:t>
            </a:r>
            <a:r>
              <a:rPr lang="es-ES" sz="1600" dirty="0">
                <a:latin typeface="Corbel" panose="020B0503020204020204" pitchFamily="34" charset="0"/>
                <a:ea typeface="Times New Roman" panose="02020603050405020304" pitchFamily="18" charset="0"/>
                <a:cs typeface="Times New Roman" panose="02020603050405020304" pitchFamily="18" charset="0"/>
              </a:rPr>
              <a:t> a egresados, sectores de desempeño, perfil, movilidad social, reconocimientos.</a:t>
            </a:r>
            <a:r>
              <a:rPr lang="en-IN" sz="1600" dirty="0">
                <a:solidFill>
                  <a:schemeClr val="tx1">
                    <a:lumMod val="65000"/>
                    <a:lumOff val="35000"/>
                  </a:schemeClr>
                </a:solidFill>
                <a:latin typeface="Corbel" panose="020B0503020204020204" pitchFamily="34" charset="0"/>
                <a:ea typeface="Open Sans" panose="020B0606030504020204" pitchFamily="34" charset="0"/>
                <a:cs typeface="Segoe UI Light" panose="020B0502040204020203" pitchFamily="34" charset="0"/>
              </a:rPr>
              <a:t>. </a:t>
            </a:r>
          </a:p>
        </p:txBody>
      </p:sp>
      <p:sp>
        <p:nvSpPr>
          <p:cNvPr id="85" name="Rectangle 84">
            <a:extLst>
              <a:ext uri="{FF2B5EF4-FFF2-40B4-BE49-F238E27FC236}">
                <a16:creationId xmlns:a16="http://schemas.microsoft.com/office/drawing/2014/main" id="{8622D609-28C6-4112-9F27-5D76AC718F85}"/>
              </a:ext>
            </a:extLst>
          </p:cNvPr>
          <p:cNvSpPr/>
          <p:nvPr/>
        </p:nvSpPr>
        <p:spPr>
          <a:xfrm>
            <a:off x="8930608" y="4467657"/>
            <a:ext cx="2424559" cy="553998"/>
          </a:xfrm>
          <a:prstGeom prst="rect">
            <a:avLst/>
          </a:prstGeom>
        </p:spPr>
        <p:txBody>
          <a:bodyPr wrap="square" lIns="0" tIns="0" rIns="0" bIns="0" anchor="b">
            <a:spAutoFit/>
          </a:bodyPr>
          <a:lstStyle/>
          <a:p>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Impacto</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de </a:t>
            </a:r>
            <a:r>
              <a:rPr lang="en-IN" sz="1800" b="1" dirty="0" err="1">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los</a:t>
            </a:r>
            <a:r>
              <a:rPr lang="en-IN" sz="1800" b="1" dirty="0">
                <a:solidFill>
                  <a:schemeClr val="tx2">
                    <a:lumMod val="10000"/>
                  </a:schemeClr>
                </a:solidFill>
                <a:latin typeface="Corbel" panose="020B0503020204020204" pitchFamily="34" charset="0"/>
                <a:ea typeface="Open Sans" panose="020B0606030504020204" pitchFamily="34" charset="0"/>
                <a:cs typeface="Segoe UI Light" panose="020B0502040204020203" pitchFamily="34" charset="0"/>
              </a:rPr>
              <a:t> egresados</a:t>
            </a:r>
          </a:p>
        </p:txBody>
      </p:sp>
      <p:sp>
        <p:nvSpPr>
          <p:cNvPr id="45" name="Title 1">
            <a:extLst>
              <a:ext uri="{FF2B5EF4-FFF2-40B4-BE49-F238E27FC236}">
                <a16:creationId xmlns:a16="http://schemas.microsoft.com/office/drawing/2014/main" id="{FF13B8FF-B9F0-DA48-B47D-5166A0C3620D}"/>
              </a:ext>
            </a:extLst>
          </p:cNvPr>
          <p:cNvSpPr txBox="1">
            <a:spLocks/>
          </p:cNvSpPr>
          <p:nvPr/>
        </p:nvSpPr>
        <p:spPr>
          <a:xfrm>
            <a:off x="5138186" y="2786808"/>
            <a:ext cx="2168424" cy="53420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1800" b="1" dirty="0" err="1">
                <a:solidFill>
                  <a:schemeClr val="tx2">
                    <a:lumMod val="10000"/>
                  </a:schemeClr>
                </a:solidFill>
                <a:latin typeface="Corbel" panose="020B0503020204020204" pitchFamily="34" charset="0"/>
                <a:ea typeface="+mn-ea"/>
                <a:cs typeface="+mn-cs"/>
              </a:rPr>
              <a:t>Cuáles</a:t>
            </a:r>
            <a:r>
              <a:rPr lang="en-US" sz="1800" b="1" dirty="0">
                <a:solidFill>
                  <a:schemeClr val="tx2">
                    <a:lumMod val="10000"/>
                  </a:schemeClr>
                </a:solidFill>
                <a:latin typeface="Corbel" panose="020B0503020204020204" pitchFamily="34" charset="0"/>
                <a:ea typeface="+mn-ea"/>
                <a:cs typeface="+mn-cs"/>
              </a:rPr>
              <a:t> son </a:t>
            </a:r>
            <a:r>
              <a:rPr lang="en-US" sz="1800" b="1" dirty="0" err="1">
                <a:solidFill>
                  <a:schemeClr val="tx2">
                    <a:lumMod val="10000"/>
                  </a:schemeClr>
                </a:solidFill>
                <a:latin typeface="Corbel" panose="020B0503020204020204" pitchFamily="34" charset="0"/>
                <a:ea typeface="+mn-ea"/>
                <a:cs typeface="+mn-cs"/>
              </a:rPr>
              <a:t>los</a:t>
            </a:r>
            <a:r>
              <a:rPr lang="en-US" sz="1800" b="1" dirty="0">
                <a:solidFill>
                  <a:schemeClr val="tx2">
                    <a:lumMod val="10000"/>
                  </a:schemeClr>
                </a:solidFill>
                <a:latin typeface="Corbel" panose="020B0503020204020204" pitchFamily="34" charset="0"/>
                <a:ea typeface="+mn-ea"/>
                <a:cs typeface="+mn-cs"/>
              </a:rPr>
              <a:t> </a:t>
            </a:r>
            <a:r>
              <a:rPr lang="en-US" sz="1800" b="1" dirty="0" err="1">
                <a:solidFill>
                  <a:schemeClr val="tx2">
                    <a:lumMod val="10000"/>
                  </a:schemeClr>
                </a:solidFill>
                <a:latin typeface="Corbel" panose="020B0503020204020204" pitchFamily="34" charset="0"/>
                <a:ea typeface="+mn-ea"/>
                <a:cs typeface="+mn-cs"/>
              </a:rPr>
              <a:t>estudios</a:t>
            </a:r>
            <a:r>
              <a:rPr lang="en-US" sz="1800" b="1" dirty="0">
                <a:solidFill>
                  <a:schemeClr val="tx2">
                    <a:lumMod val="10000"/>
                  </a:schemeClr>
                </a:solidFill>
                <a:latin typeface="Corbel" panose="020B0503020204020204" pitchFamily="34" charset="0"/>
                <a:ea typeface="+mn-ea"/>
                <a:cs typeface="+mn-cs"/>
              </a:rPr>
              <a:t> de </a:t>
            </a:r>
            <a:r>
              <a:rPr lang="en-US" sz="1800" b="1" dirty="0" err="1">
                <a:solidFill>
                  <a:schemeClr val="tx2">
                    <a:lumMod val="10000"/>
                  </a:schemeClr>
                </a:solidFill>
                <a:latin typeface="Corbel" panose="020B0503020204020204" pitchFamily="34" charset="0"/>
                <a:ea typeface="+mn-ea"/>
                <a:cs typeface="+mn-cs"/>
              </a:rPr>
              <a:t>impacto</a:t>
            </a:r>
            <a:r>
              <a:rPr lang="en-US" sz="1800" b="1" dirty="0">
                <a:solidFill>
                  <a:schemeClr val="tx2">
                    <a:lumMod val="10000"/>
                  </a:schemeClr>
                </a:solidFill>
                <a:latin typeface="Corbel" panose="020B0503020204020204" pitchFamily="34" charset="0"/>
                <a:ea typeface="+mn-ea"/>
                <a:cs typeface="+mn-cs"/>
              </a:rPr>
              <a:t> social que </a:t>
            </a:r>
            <a:r>
              <a:rPr lang="en-US" sz="1800" b="1" dirty="0" err="1">
                <a:solidFill>
                  <a:schemeClr val="tx2">
                    <a:lumMod val="10000"/>
                  </a:schemeClr>
                </a:solidFill>
                <a:latin typeface="Corbel" panose="020B0503020204020204" pitchFamily="34" charset="0"/>
                <a:ea typeface="+mn-ea"/>
                <a:cs typeface="+mn-cs"/>
              </a:rPr>
              <a:t>deben</a:t>
            </a:r>
            <a:r>
              <a:rPr lang="en-US" sz="1800" b="1" dirty="0">
                <a:solidFill>
                  <a:schemeClr val="tx2">
                    <a:lumMod val="10000"/>
                  </a:schemeClr>
                </a:solidFill>
                <a:latin typeface="Corbel" panose="020B0503020204020204" pitchFamily="34" charset="0"/>
                <a:ea typeface="+mn-ea"/>
                <a:cs typeface="+mn-cs"/>
              </a:rPr>
              <a:t> </a:t>
            </a:r>
            <a:r>
              <a:rPr lang="en-US" sz="1800" b="1" dirty="0" err="1">
                <a:solidFill>
                  <a:schemeClr val="tx2">
                    <a:lumMod val="10000"/>
                  </a:schemeClr>
                </a:solidFill>
                <a:latin typeface="Corbel" panose="020B0503020204020204" pitchFamily="34" charset="0"/>
                <a:ea typeface="+mn-ea"/>
                <a:cs typeface="+mn-cs"/>
              </a:rPr>
              <a:t>realizarse</a:t>
            </a:r>
            <a:endParaRPr lang="en-IN" sz="1800" b="1" dirty="0">
              <a:solidFill>
                <a:schemeClr val="tx2">
                  <a:lumMod val="10000"/>
                </a:schemeClr>
              </a:solidFill>
              <a:latin typeface="Corbel" panose="020B0503020204020204" pitchFamily="34" charset="0"/>
              <a:ea typeface="+mn-ea"/>
              <a:cs typeface="+mn-cs"/>
            </a:endParaRPr>
          </a:p>
        </p:txBody>
      </p:sp>
      <p:sp>
        <p:nvSpPr>
          <p:cNvPr id="2" name="Rectangle 1">
            <a:extLst>
              <a:ext uri="{FF2B5EF4-FFF2-40B4-BE49-F238E27FC236}">
                <a16:creationId xmlns:a16="http://schemas.microsoft.com/office/drawing/2014/main" id="{F3FF5181-18BD-D54E-81F4-A1F1FC1BB194}"/>
              </a:ext>
            </a:extLst>
          </p:cNvPr>
          <p:cNvSpPr/>
          <p:nvPr/>
        </p:nvSpPr>
        <p:spPr>
          <a:xfrm>
            <a:off x="816861" y="1525507"/>
            <a:ext cx="2571271" cy="1077218"/>
          </a:xfrm>
          <a:prstGeom prst="rect">
            <a:avLst/>
          </a:prstGeom>
        </p:spPr>
        <p:txBody>
          <a:bodyPr wrap="square">
            <a:spAutoFit/>
          </a:bodyPr>
          <a:lstStyle/>
          <a:p>
            <a:pPr algn="r">
              <a:spcAft>
                <a:spcPts val="1000"/>
              </a:spcAft>
              <a:tabLst>
                <a:tab pos="457200" algn="l"/>
              </a:tabLst>
            </a:pPr>
            <a:r>
              <a:rPr lang="es-ES" sz="1600" dirty="0">
                <a:latin typeface="Corbel" panose="020B0503020204020204" pitchFamily="34" charset="0"/>
                <a:ea typeface="Calibri" panose="020F0502020204030204" pitchFamily="34" charset="0"/>
                <a:cs typeface="Times New Roman" panose="02020603050405020304" pitchFamily="18" charset="0"/>
              </a:rPr>
              <a:t>Impacto de la </a:t>
            </a:r>
            <a:r>
              <a:rPr lang="es-ES" sz="1600" b="1" dirty="0" err="1">
                <a:latin typeface="Corbel" panose="020B0503020204020204" pitchFamily="34" charset="0"/>
                <a:ea typeface="Calibri" panose="020F0502020204030204" pitchFamily="34" charset="0"/>
                <a:cs typeface="Times New Roman" panose="02020603050405020304" pitchFamily="18" charset="0"/>
              </a:rPr>
              <a:t>vinculación</a:t>
            </a:r>
            <a:r>
              <a:rPr lang="es-ES" sz="1600" b="1" dirty="0">
                <a:latin typeface="Corbel" panose="020B0503020204020204" pitchFamily="34" charset="0"/>
                <a:ea typeface="Calibri" panose="020F0502020204030204" pitchFamily="34" charset="0"/>
                <a:cs typeface="Times New Roman" panose="02020603050405020304" pitchFamily="18" charset="0"/>
              </a:rPr>
              <a:t> del programa </a:t>
            </a:r>
            <a:r>
              <a:rPr lang="es-ES" sz="1600" b="1" dirty="0" err="1">
                <a:latin typeface="Corbel" panose="020B0503020204020204" pitchFamily="34" charset="0"/>
                <a:ea typeface="Calibri" panose="020F0502020204030204" pitchFamily="34" charset="0"/>
                <a:cs typeface="Times New Roman" panose="02020603050405020304" pitchFamily="18" charset="0"/>
              </a:rPr>
              <a:t>académico</a:t>
            </a:r>
            <a:r>
              <a:rPr lang="es-ES" sz="1600" b="1" dirty="0">
                <a:latin typeface="Corbel" panose="020B0503020204020204" pitchFamily="34" charset="0"/>
                <a:ea typeface="Calibri" panose="020F0502020204030204" pitchFamily="34" charset="0"/>
                <a:cs typeface="Times New Roman" panose="02020603050405020304" pitchFamily="18" charset="0"/>
              </a:rPr>
              <a:t> con diferentes sectores sociales (grupos de interés)</a:t>
            </a:r>
            <a:endParaRPr lang="en-US" sz="1600" dirty="0">
              <a:latin typeface="Corbel" panose="020B0503020204020204" pitchFamily="34"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7D9EF49-1898-0440-8E1F-6A5378D6FB3D}"/>
              </a:ext>
            </a:extLst>
          </p:cNvPr>
          <p:cNvSpPr/>
          <p:nvPr/>
        </p:nvSpPr>
        <p:spPr>
          <a:xfrm>
            <a:off x="407369" y="3867925"/>
            <a:ext cx="2912341" cy="2031325"/>
          </a:xfrm>
          <a:prstGeom prst="rect">
            <a:avLst/>
          </a:prstGeom>
        </p:spPr>
        <p:txBody>
          <a:bodyPr wrap="square">
            <a:spAutoFit/>
          </a:bodyPr>
          <a:lstStyle/>
          <a:p>
            <a:pPr algn="r">
              <a:spcAft>
                <a:spcPts val="1000"/>
              </a:spcAft>
              <a:tabLst>
                <a:tab pos="457200" algn="l"/>
              </a:tabLst>
            </a:pPr>
            <a:r>
              <a:rPr lang="es-ES" sz="1800"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Impacto derivado de la implementación de </a:t>
            </a:r>
            <a:r>
              <a:rPr lang="es-ES" sz="1800" b="1"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políticas de bienestar </a:t>
            </a:r>
            <a:r>
              <a:rPr lang="es-ES" sz="1800"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que tienen en cuenta condiciones y necesidades de la comunidad: </a:t>
            </a:r>
            <a:r>
              <a:rPr lang="es-ES" sz="1800" b="1"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pluralismo, la diversidad y la inclusión</a:t>
            </a:r>
            <a:r>
              <a:rPr lang="es-ES" sz="1800"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rPr>
              <a:t>  </a:t>
            </a:r>
            <a:endParaRPr lang="en-US" sz="1800" dirty="0">
              <a:solidFill>
                <a:schemeClr val="tx2">
                  <a:lumMod val="10000"/>
                </a:schemeClr>
              </a:solidFill>
              <a:latin typeface="Corbel" panose="020B0503020204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15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0"/>
          <p:cNvSpPr txBox="1">
            <a:spLocks noGrp="1"/>
          </p:cNvSpPr>
          <p:nvPr>
            <p:ph type="ctrTitle"/>
          </p:nvPr>
        </p:nvSpPr>
        <p:spPr>
          <a:xfrm>
            <a:off x="538824" y="199462"/>
            <a:ext cx="11193163" cy="1233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D4B89"/>
              </a:buClr>
              <a:buSzPts val="3600"/>
              <a:buFont typeface="Roboto"/>
              <a:buNone/>
            </a:pPr>
            <a:r>
              <a:rPr lang="es-CO" sz="3200" b="1" dirty="0"/>
              <a:t>Estudio de evaluación de impacto de los egresados</a:t>
            </a:r>
            <a:endParaRPr dirty="0"/>
          </a:p>
        </p:txBody>
      </p:sp>
      <p:grpSp>
        <p:nvGrpSpPr>
          <p:cNvPr id="2" name="Group 1">
            <a:extLst>
              <a:ext uri="{FF2B5EF4-FFF2-40B4-BE49-F238E27FC236}">
                <a16:creationId xmlns:a16="http://schemas.microsoft.com/office/drawing/2014/main" id="{82EB6AD0-D419-7C39-4701-60E9EFFEBAA2}"/>
              </a:ext>
            </a:extLst>
          </p:cNvPr>
          <p:cNvGrpSpPr/>
          <p:nvPr/>
        </p:nvGrpSpPr>
        <p:grpSpPr>
          <a:xfrm>
            <a:off x="255270" y="2431693"/>
            <a:ext cx="8408670" cy="2783959"/>
            <a:chOff x="0" y="0"/>
            <a:chExt cx="5943600" cy="1902450"/>
          </a:xfrm>
        </p:grpSpPr>
        <p:grpSp>
          <p:nvGrpSpPr>
            <p:cNvPr id="3" name="Group 2">
              <a:extLst>
                <a:ext uri="{FF2B5EF4-FFF2-40B4-BE49-F238E27FC236}">
                  <a16:creationId xmlns:a16="http://schemas.microsoft.com/office/drawing/2014/main" id="{BA14E067-6D7B-2399-0F13-D2F4F6BC6697}"/>
                </a:ext>
              </a:extLst>
            </p:cNvPr>
            <p:cNvGrpSpPr/>
            <p:nvPr/>
          </p:nvGrpSpPr>
          <p:grpSpPr>
            <a:xfrm>
              <a:off x="0" y="0"/>
              <a:ext cx="5943600" cy="1902450"/>
              <a:chOff x="0" y="0"/>
              <a:chExt cx="5943600" cy="1902450"/>
            </a:xfrm>
          </p:grpSpPr>
          <p:sp>
            <p:nvSpPr>
              <p:cNvPr id="4" name="Rectangle 3">
                <a:extLst>
                  <a:ext uri="{FF2B5EF4-FFF2-40B4-BE49-F238E27FC236}">
                    <a16:creationId xmlns:a16="http://schemas.microsoft.com/office/drawing/2014/main" id="{8A2FF471-41CA-66F6-A78D-7C49C86DA8A0}"/>
                  </a:ext>
                </a:extLst>
              </p:cNvPr>
              <p:cNvSpPr/>
              <p:nvPr/>
            </p:nvSpPr>
            <p:spPr>
              <a:xfrm>
                <a:off x="0" y="0"/>
                <a:ext cx="5943600" cy="1902450"/>
              </a:xfrm>
              <a:prstGeom prst="rect">
                <a:avLst/>
              </a:prstGeom>
              <a:noFill/>
              <a:ln>
                <a:noFill/>
              </a:ln>
            </p:spPr>
            <p:txBody>
              <a:bodyPr spcFirstLastPara="1" wrap="square" lIns="91425" tIns="91425" rIns="91425" bIns="91425" anchor="ctr" anchorCtr="0">
                <a:noAutofit/>
              </a:bodyPr>
              <a:lstStyle/>
              <a:p>
                <a:r>
                  <a:rPr lang="en-CO" sz="1200">
                    <a:effectLst/>
                    <a:latin typeface="Times New Roman" panose="02020603050405020304" pitchFamily="18" charset="0"/>
                    <a:ea typeface="Times New Roman" panose="02020603050405020304" pitchFamily="18" charset="0"/>
                  </a:rPr>
                  <a:t> </a:t>
                </a:r>
              </a:p>
            </p:txBody>
          </p:sp>
          <p:sp>
            <p:nvSpPr>
              <p:cNvPr id="5" name="Oval 4">
                <a:extLst>
                  <a:ext uri="{FF2B5EF4-FFF2-40B4-BE49-F238E27FC236}">
                    <a16:creationId xmlns:a16="http://schemas.microsoft.com/office/drawing/2014/main" id="{BDAFC317-E5FB-76CF-81F9-0D1A825B8B9C}"/>
                  </a:ext>
                </a:extLst>
              </p:cNvPr>
              <p:cNvSpPr/>
              <p:nvPr/>
            </p:nvSpPr>
            <p:spPr>
              <a:xfrm>
                <a:off x="1741" y="77683"/>
                <a:ext cx="1747093" cy="1747093"/>
              </a:xfrm>
              <a:prstGeom prst="ellipse">
                <a:avLst/>
              </a:prstGeom>
              <a:solidFill>
                <a:schemeClr val="accent3">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r>
                  <a:rPr lang="en-CO" sz="1200">
                    <a:effectLst/>
                    <a:latin typeface="Times New Roman" panose="02020603050405020304" pitchFamily="18" charset="0"/>
                    <a:ea typeface="Times New Roman" panose="02020603050405020304" pitchFamily="18" charset="0"/>
                  </a:rPr>
                  <a:t> </a:t>
                </a:r>
              </a:p>
            </p:txBody>
          </p:sp>
          <p:sp>
            <p:nvSpPr>
              <p:cNvPr id="6" name="Text Box 798212632">
                <a:extLst>
                  <a:ext uri="{FF2B5EF4-FFF2-40B4-BE49-F238E27FC236}">
                    <a16:creationId xmlns:a16="http://schemas.microsoft.com/office/drawing/2014/main" id="{AC79CBFE-DD9C-BF51-390C-E2D223163DB6}"/>
                  </a:ext>
                </a:extLst>
              </p:cNvPr>
              <p:cNvSpPr txBox="1"/>
              <p:nvPr/>
            </p:nvSpPr>
            <p:spPr>
              <a:xfrm>
                <a:off x="257597" y="333539"/>
                <a:ext cx="1235381" cy="1235381"/>
              </a:xfrm>
              <a:prstGeom prst="rect">
                <a:avLst/>
              </a:prstGeom>
              <a:noFill/>
              <a:ln>
                <a:noFill/>
              </a:ln>
            </p:spPr>
            <p:txBody>
              <a:bodyPr spcFirstLastPara="1" wrap="square" lIns="96125" tIns="15225" rIns="96125" bIns="15225" anchor="ctr" anchorCtr="0">
                <a:noAutofit/>
              </a:bodyPr>
              <a:lstStyle/>
              <a:p>
                <a:pPr algn="ctr">
                  <a:lnSpc>
                    <a:spcPct val="89000"/>
                  </a:lnSpc>
                </a:pPr>
                <a:r>
                  <a:rPr lang="en-CO" sz="1200">
                    <a:solidFill>
                      <a:srgbClr val="000000"/>
                    </a:solidFill>
                    <a:effectLst/>
                    <a:latin typeface="Calibri" panose="020F0502020204030204" pitchFamily="34" charset="0"/>
                    <a:ea typeface="Calibri" panose="020F0502020204030204" pitchFamily="34" charset="0"/>
                  </a:rPr>
                  <a:t>Formación Disciplinar, </a:t>
                </a:r>
                <a:r>
                  <a:rPr lang="en-CO" sz="1200" b="1">
                    <a:solidFill>
                      <a:srgbClr val="000000"/>
                    </a:solidFill>
                    <a:effectLst/>
                    <a:latin typeface="Calibri" panose="020F0502020204030204" pitchFamily="34" charset="0"/>
                    <a:ea typeface="Calibri" panose="020F0502020204030204" pitchFamily="34" charset="0"/>
                  </a:rPr>
                  <a:t>FD</a:t>
                </a:r>
                <a:endParaRPr lang="en-CO" sz="1200">
                  <a:effectLst/>
                  <a:latin typeface="Times New Roman" panose="02020603050405020304" pitchFamily="18" charset="0"/>
                  <a:ea typeface="Times New Roman" panose="02020603050405020304" pitchFamily="18" charset="0"/>
                </a:endParaRPr>
              </a:p>
            </p:txBody>
          </p:sp>
          <p:sp>
            <p:nvSpPr>
              <p:cNvPr id="7" name="Oval 6">
                <a:extLst>
                  <a:ext uri="{FF2B5EF4-FFF2-40B4-BE49-F238E27FC236}">
                    <a16:creationId xmlns:a16="http://schemas.microsoft.com/office/drawing/2014/main" id="{86612ED3-1009-E2D7-1350-79B456ABCD49}"/>
                  </a:ext>
                </a:extLst>
              </p:cNvPr>
              <p:cNvSpPr/>
              <p:nvPr/>
            </p:nvSpPr>
            <p:spPr>
              <a:xfrm>
                <a:off x="1399415" y="77683"/>
                <a:ext cx="1747093" cy="1747093"/>
              </a:xfrm>
              <a:prstGeom prst="ellipse">
                <a:avLst/>
              </a:prstGeom>
              <a:solidFill>
                <a:srgbClr val="B97676">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r>
                  <a:rPr lang="en-CO" sz="1200">
                    <a:effectLst/>
                    <a:latin typeface="Times New Roman" panose="02020603050405020304" pitchFamily="18" charset="0"/>
                    <a:ea typeface="Times New Roman" panose="02020603050405020304" pitchFamily="18" charset="0"/>
                  </a:rPr>
                  <a:t> </a:t>
                </a:r>
              </a:p>
            </p:txBody>
          </p:sp>
          <p:sp>
            <p:nvSpPr>
              <p:cNvPr id="8" name="Text Box 59936624">
                <a:extLst>
                  <a:ext uri="{FF2B5EF4-FFF2-40B4-BE49-F238E27FC236}">
                    <a16:creationId xmlns:a16="http://schemas.microsoft.com/office/drawing/2014/main" id="{EB75BDF3-8FFA-2D7E-74EE-7FFB54EFB399}"/>
                  </a:ext>
                </a:extLst>
              </p:cNvPr>
              <p:cNvSpPr txBox="1"/>
              <p:nvPr/>
            </p:nvSpPr>
            <p:spPr>
              <a:xfrm>
                <a:off x="1655271" y="333539"/>
                <a:ext cx="1235381" cy="1235381"/>
              </a:xfrm>
              <a:prstGeom prst="rect">
                <a:avLst/>
              </a:prstGeom>
              <a:noFill/>
              <a:ln>
                <a:noFill/>
              </a:ln>
            </p:spPr>
            <p:txBody>
              <a:bodyPr spcFirstLastPara="1" wrap="square" lIns="96125" tIns="15225" rIns="96125" bIns="15225" anchor="ctr" anchorCtr="0">
                <a:noAutofit/>
              </a:bodyPr>
              <a:lstStyle/>
              <a:p>
                <a:pPr algn="ctr">
                  <a:lnSpc>
                    <a:spcPct val="89000"/>
                  </a:lnSpc>
                </a:pPr>
                <a:r>
                  <a:rPr lang="en-CO" sz="1200" dirty="0">
                    <a:solidFill>
                      <a:srgbClr val="000000"/>
                    </a:solidFill>
                    <a:effectLst/>
                    <a:latin typeface="Calibri" panose="020F0502020204030204" pitchFamily="34" charset="0"/>
                    <a:ea typeface="Calibri" panose="020F0502020204030204" pitchFamily="34" charset="0"/>
                  </a:rPr>
                  <a:t>Desarrollo de Competencias Interpersonales, </a:t>
                </a:r>
                <a:r>
                  <a:rPr lang="en-CO" sz="1200" b="1" dirty="0">
                    <a:solidFill>
                      <a:srgbClr val="000000"/>
                    </a:solidFill>
                    <a:effectLst/>
                    <a:latin typeface="Calibri" panose="020F0502020204030204" pitchFamily="34" charset="0"/>
                    <a:ea typeface="Calibri" panose="020F0502020204030204" pitchFamily="34" charset="0"/>
                  </a:rPr>
                  <a:t>DCI</a:t>
                </a:r>
                <a:endParaRPr lang="en-CO" sz="1200" dirty="0">
                  <a:effectLst/>
                  <a:latin typeface="Times New Roman" panose="02020603050405020304" pitchFamily="18" charset="0"/>
                  <a:ea typeface="Times New Roman" panose="02020603050405020304" pitchFamily="18" charset="0"/>
                </a:endParaRPr>
              </a:p>
            </p:txBody>
          </p:sp>
          <p:sp>
            <p:nvSpPr>
              <p:cNvPr id="9" name="Oval 8">
                <a:extLst>
                  <a:ext uri="{FF2B5EF4-FFF2-40B4-BE49-F238E27FC236}">
                    <a16:creationId xmlns:a16="http://schemas.microsoft.com/office/drawing/2014/main" id="{89460A58-5E23-C0A3-500F-E16930CDE967}"/>
                  </a:ext>
                </a:extLst>
              </p:cNvPr>
              <p:cNvSpPr/>
              <p:nvPr/>
            </p:nvSpPr>
            <p:spPr>
              <a:xfrm>
                <a:off x="2797090" y="77683"/>
                <a:ext cx="1747093" cy="1747093"/>
              </a:xfrm>
              <a:prstGeom prst="ellipse">
                <a:avLst/>
              </a:prstGeom>
              <a:solidFill>
                <a:srgbClr val="D83E3E">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r>
                  <a:rPr lang="en-CO" sz="1200">
                    <a:effectLst/>
                    <a:latin typeface="Times New Roman" panose="02020603050405020304" pitchFamily="18" charset="0"/>
                    <a:ea typeface="Times New Roman" panose="02020603050405020304" pitchFamily="18" charset="0"/>
                  </a:rPr>
                  <a:t> </a:t>
                </a:r>
              </a:p>
            </p:txBody>
          </p:sp>
          <p:sp>
            <p:nvSpPr>
              <p:cNvPr id="10" name="Text Box 1586067190">
                <a:extLst>
                  <a:ext uri="{FF2B5EF4-FFF2-40B4-BE49-F238E27FC236}">
                    <a16:creationId xmlns:a16="http://schemas.microsoft.com/office/drawing/2014/main" id="{638C8387-540D-7940-A6CA-57FA21455E70}"/>
                  </a:ext>
                </a:extLst>
              </p:cNvPr>
              <p:cNvSpPr txBox="1"/>
              <p:nvPr/>
            </p:nvSpPr>
            <p:spPr>
              <a:xfrm>
                <a:off x="3052946" y="333539"/>
                <a:ext cx="1235381" cy="1235381"/>
              </a:xfrm>
              <a:prstGeom prst="rect">
                <a:avLst/>
              </a:prstGeom>
              <a:noFill/>
              <a:ln>
                <a:noFill/>
              </a:ln>
            </p:spPr>
            <p:txBody>
              <a:bodyPr spcFirstLastPara="1" wrap="square" lIns="96125" tIns="15225" rIns="96125" bIns="15225" anchor="ctr" anchorCtr="0">
                <a:noAutofit/>
              </a:bodyPr>
              <a:lstStyle/>
              <a:p>
                <a:pPr algn="ctr">
                  <a:lnSpc>
                    <a:spcPct val="89000"/>
                  </a:lnSpc>
                </a:pPr>
                <a:r>
                  <a:rPr lang="en-CO" sz="1200">
                    <a:solidFill>
                      <a:srgbClr val="000000"/>
                    </a:solidFill>
                    <a:effectLst/>
                    <a:latin typeface="Calibri" panose="020F0502020204030204" pitchFamily="34" charset="0"/>
                    <a:ea typeface="Calibri" panose="020F0502020204030204" pitchFamily="34" charset="0"/>
                  </a:rPr>
                  <a:t>Movilidad Social, </a:t>
                </a:r>
                <a:r>
                  <a:rPr lang="en-CO" sz="1200" b="1">
                    <a:solidFill>
                      <a:srgbClr val="000000"/>
                    </a:solidFill>
                    <a:effectLst/>
                    <a:latin typeface="Calibri" panose="020F0502020204030204" pitchFamily="34" charset="0"/>
                    <a:ea typeface="Calibri" panose="020F0502020204030204" pitchFamily="34" charset="0"/>
                  </a:rPr>
                  <a:t>MS</a:t>
                </a:r>
                <a:endParaRPr lang="en-CO" sz="1200">
                  <a:effectLst/>
                  <a:latin typeface="Times New Roman" panose="02020603050405020304" pitchFamily="18" charset="0"/>
                  <a:ea typeface="Times New Roman" panose="02020603050405020304" pitchFamily="18" charset="0"/>
                </a:endParaRPr>
              </a:p>
            </p:txBody>
          </p:sp>
          <p:sp>
            <p:nvSpPr>
              <p:cNvPr id="11" name="Oval 10">
                <a:extLst>
                  <a:ext uri="{FF2B5EF4-FFF2-40B4-BE49-F238E27FC236}">
                    <a16:creationId xmlns:a16="http://schemas.microsoft.com/office/drawing/2014/main" id="{4C873433-4CB2-DE0F-4CE1-99079ED6FB56}"/>
                  </a:ext>
                </a:extLst>
              </p:cNvPr>
              <p:cNvSpPr/>
              <p:nvPr/>
            </p:nvSpPr>
            <p:spPr>
              <a:xfrm>
                <a:off x="4194765" y="77683"/>
                <a:ext cx="1747093" cy="1747093"/>
              </a:xfrm>
              <a:prstGeom prst="ellipse">
                <a:avLst/>
              </a:prstGeom>
              <a:solidFill>
                <a:srgbClr val="FE0000">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r>
                  <a:rPr lang="en-CO" sz="1200">
                    <a:effectLst/>
                    <a:latin typeface="Times New Roman" panose="02020603050405020304" pitchFamily="18" charset="0"/>
                    <a:ea typeface="Times New Roman" panose="02020603050405020304" pitchFamily="18" charset="0"/>
                  </a:rPr>
                  <a:t> </a:t>
                </a:r>
              </a:p>
            </p:txBody>
          </p:sp>
          <p:sp>
            <p:nvSpPr>
              <p:cNvPr id="12" name="Text Box 2107932835">
                <a:extLst>
                  <a:ext uri="{FF2B5EF4-FFF2-40B4-BE49-F238E27FC236}">
                    <a16:creationId xmlns:a16="http://schemas.microsoft.com/office/drawing/2014/main" id="{5FD733CC-536F-16CA-CB2D-90E050D3FB49}"/>
                  </a:ext>
                </a:extLst>
              </p:cNvPr>
              <p:cNvSpPr txBox="1"/>
              <p:nvPr/>
            </p:nvSpPr>
            <p:spPr>
              <a:xfrm>
                <a:off x="4450621" y="333539"/>
                <a:ext cx="1235381" cy="1235381"/>
              </a:xfrm>
              <a:prstGeom prst="rect">
                <a:avLst/>
              </a:prstGeom>
              <a:noFill/>
              <a:ln>
                <a:noFill/>
              </a:ln>
            </p:spPr>
            <p:txBody>
              <a:bodyPr spcFirstLastPara="1" wrap="square" lIns="96125" tIns="15225" rIns="96125" bIns="15225" anchor="ctr" anchorCtr="0">
                <a:noAutofit/>
              </a:bodyPr>
              <a:lstStyle/>
              <a:p>
                <a:pPr algn="ctr">
                  <a:lnSpc>
                    <a:spcPct val="89000"/>
                  </a:lnSpc>
                </a:pPr>
                <a:r>
                  <a:rPr lang="en-CO" sz="1200" dirty="0">
                    <a:solidFill>
                      <a:srgbClr val="000000"/>
                    </a:solidFill>
                    <a:effectLst/>
                    <a:latin typeface="Calibri" panose="020F0502020204030204" pitchFamily="34" charset="0"/>
                    <a:ea typeface="Calibri" panose="020F0502020204030204" pitchFamily="34" charset="0"/>
                  </a:rPr>
                  <a:t>Percepción del Mejoramiento de la Calidad de Vida, </a:t>
                </a:r>
                <a:r>
                  <a:rPr lang="en-CO" sz="1200" b="1" dirty="0">
                    <a:solidFill>
                      <a:srgbClr val="000000"/>
                    </a:solidFill>
                    <a:effectLst/>
                    <a:latin typeface="Calibri" panose="020F0502020204030204" pitchFamily="34" charset="0"/>
                    <a:ea typeface="Calibri" panose="020F0502020204030204" pitchFamily="34" charset="0"/>
                  </a:rPr>
                  <a:t>PMCV</a:t>
                </a:r>
                <a:endParaRPr lang="en-CO" sz="1200" dirty="0">
                  <a:effectLst/>
                  <a:latin typeface="Times New Roman" panose="02020603050405020304" pitchFamily="18" charset="0"/>
                  <a:ea typeface="Times New Roman" panose="02020603050405020304" pitchFamily="18" charset="0"/>
                </a:endParaRPr>
              </a:p>
            </p:txBody>
          </p:sp>
        </p:grpSp>
      </p:grpSp>
      <p:sp>
        <p:nvSpPr>
          <p:cNvPr id="13" name="TextBox 12">
            <a:extLst>
              <a:ext uri="{FF2B5EF4-FFF2-40B4-BE49-F238E27FC236}">
                <a16:creationId xmlns:a16="http://schemas.microsoft.com/office/drawing/2014/main" id="{36C1E2B9-7761-9ECF-F750-DC7106C5BB8F}"/>
              </a:ext>
            </a:extLst>
          </p:cNvPr>
          <p:cNvSpPr txBox="1"/>
          <p:nvPr/>
        </p:nvSpPr>
        <p:spPr>
          <a:xfrm>
            <a:off x="2692297" y="1669814"/>
            <a:ext cx="7495097" cy="369332"/>
          </a:xfrm>
          <a:prstGeom prst="rect">
            <a:avLst/>
          </a:prstGeom>
          <a:noFill/>
        </p:spPr>
        <p:txBody>
          <a:bodyPr wrap="square">
            <a:spAutoFit/>
          </a:bodyPr>
          <a:lstStyle/>
          <a:p>
            <a:pPr lvl="0" algn="l"/>
            <a:r>
              <a:rPr lang="es-ES_tradnl" sz="1800" b="1" dirty="0">
                <a:latin typeface="Segoe UI Symbol" panose="020B0502040204020203" pitchFamily="34" charset="0"/>
                <a:ea typeface="Segoe UI Symbol" panose="020B0502040204020203" pitchFamily="34" charset="0"/>
              </a:rPr>
              <a:t>Medición del Índice de Impacto de los Egresados</a:t>
            </a:r>
            <a:endParaRPr lang="en-US" sz="1800" b="1" dirty="0">
              <a:latin typeface="Segoe UI Symbol" panose="020B0502040204020203" pitchFamily="34" charset="0"/>
              <a:ea typeface="Segoe UI Symbol" panose="020B0502040204020203" pitchFamily="34" charset="0"/>
            </a:endParaRPr>
          </a:p>
        </p:txBody>
      </p:sp>
      <p:sp>
        <p:nvSpPr>
          <p:cNvPr id="15" name="TextBox 14">
            <a:extLst>
              <a:ext uri="{FF2B5EF4-FFF2-40B4-BE49-F238E27FC236}">
                <a16:creationId xmlns:a16="http://schemas.microsoft.com/office/drawing/2014/main" id="{6EC8F5AF-B0A4-7FB5-9DFF-4C774B0093BC}"/>
              </a:ext>
            </a:extLst>
          </p:cNvPr>
          <p:cNvSpPr txBox="1"/>
          <p:nvPr/>
        </p:nvSpPr>
        <p:spPr>
          <a:xfrm>
            <a:off x="2774733" y="5647830"/>
            <a:ext cx="6103620" cy="307777"/>
          </a:xfrm>
          <a:prstGeom prst="rect">
            <a:avLst/>
          </a:prstGeom>
          <a:noFill/>
        </p:spPr>
        <p:txBody>
          <a:bodyPr wrap="square">
            <a:spAutoFit/>
          </a:bodyPr>
          <a:lstStyle/>
          <a:p>
            <a:pPr algn="ctr"/>
            <a:r>
              <a:rPr lang="en-CO" sz="1400" b="1" dirty="0">
                <a:solidFill>
                  <a:srgbClr val="000000"/>
                </a:solidFill>
                <a:effectLst/>
                <a:latin typeface="Tahoma" panose="020B0604030504040204" pitchFamily="34" charset="0"/>
                <a:ea typeface="Tahoma" panose="020B0604030504040204" pitchFamily="34" charset="0"/>
              </a:rPr>
              <a:t>IIE= "x1"FD + "x2"DCI + "x3"MS + "x4" PMCV </a:t>
            </a:r>
            <a:endParaRPr lang="en-CO" sz="1400" dirty="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6915E20F-71DB-19AC-C0C3-758579F9D558}"/>
              </a:ext>
            </a:extLst>
          </p:cNvPr>
          <p:cNvSpPr txBox="1"/>
          <p:nvPr/>
        </p:nvSpPr>
        <p:spPr>
          <a:xfrm>
            <a:off x="8891081" y="2629945"/>
            <a:ext cx="2907314" cy="2031325"/>
          </a:xfrm>
          <a:prstGeom prst="rect">
            <a:avLst/>
          </a:prstGeom>
          <a:noFill/>
        </p:spPr>
        <p:txBody>
          <a:bodyPr wrap="square">
            <a:spAutoFit/>
          </a:bodyPr>
          <a:lstStyle/>
          <a:p>
            <a:pPr algn="just"/>
            <a:r>
              <a:rPr lang="en-CO" sz="1400" dirty="0">
                <a:effectLst/>
                <a:highlight>
                  <a:srgbClr val="FFFFFF"/>
                </a:highlight>
                <a:latin typeface="Tahoma" panose="020B0604030504040204" pitchFamily="34" charset="0"/>
                <a:ea typeface="Tahoma" panose="020B0604030504040204" pitchFamily="34" charset="0"/>
              </a:rPr>
              <a:t>El instrumento se aplicó mediante un muestreo aleatorio simple, sobre una población total 9130 graduados durante los </a:t>
            </a:r>
            <a:r>
              <a:rPr lang="en-CO" sz="1400" b="1" dirty="0">
                <a:effectLst/>
                <a:highlight>
                  <a:srgbClr val="FFFFFF"/>
                </a:highlight>
                <a:latin typeface="Tahoma" panose="020B0604030504040204" pitchFamily="34" charset="0"/>
                <a:ea typeface="Tahoma" panose="020B0604030504040204" pitchFamily="34" charset="0"/>
              </a:rPr>
              <a:t>años 2015 y 2022</a:t>
            </a:r>
            <a:r>
              <a:rPr lang="en-CO" sz="1400" dirty="0">
                <a:effectLst/>
                <a:highlight>
                  <a:srgbClr val="FFFFFF"/>
                </a:highlight>
                <a:latin typeface="Tahoma" panose="020B0604030504040204" pitchFamily="34" charset="0"/>
                <a:ea typeface="Tahoma" panose="020B0604030504040204" pitchFamily="34" charset="0"/>
              </a:rPr>
              <a:t>, un nivel de confianza del 95% y un margen de error del 3%. En total se contó con </a:t>
            </a:r>
            <a:r>
              <a:rPr lang="en-CO" sz="1400" b="1" dirty="0">
                <a:effectLst/>
                <a:highlight>
                  <a:srgbClr val="FFFFFF"/>
                </a:highlight>
                <a:latin typeface="Tahoma" panose="020B0604030504040204" pitchFamily="34" charset="0"/>
                <a:ea typeface="Tahoma" panose="020B0604030504040204" pitchFamily="34" charset="0"/>
              </a:rPr>
              <a:t>956 aplicaciones. </a:t>
            </a:r>
            <a:endParaRPr lang="en-CO" sz="1400" b="1" dirty="0">
              <a:effectLst/>
              <a:latin typeface="Times New Roman" panose="02020603050405020304" pitchFamily="18" charset="0"/>
              <a:ea typeface="Times New Roman" panose="02020603050405020304" pitchFamily="18" charset="0"/>
            </a:endParaRPr>
          </a:p>
          <a:p>
            <a:r>
              <a:rPr lang="en-CO" sz="1400" dirty="0">
                <a:effectLst/>
                <a:latin typeface="Tahoma" panose="020B0604030504040204" pitchFamily="34" charset="0"/>
                <a:ea typeface="Tahoma" panose="020B0604030504040204" pitchFamily="34" charset="0"/>
              </a:rPr>
              <a:t> </a:t>
            </a:r>
            <a:endParaRPr lang="en-CO" sz="1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4727-A9A7-D721-E1AD-E334F04FA637}"/>
              </a:ext>
            </a:extLst>
          </p:cNvPr>
          <p:cNvSpPr>
            <a:spLocks noGrp="1"/>
          </p:cNvSpPr>
          <p:nvPr>
            <p:ph type="ctrTitle"/>
          </p:nvPr>
        </p:nvSpPr>
        <p:spPr>
          <a:xfrm>
            <a:off x="381000" y="331251"/>
            <a:ext cx="11477625" cy="1233938"/>
          </a:xfrm>
        </p:spPr>
        <p:txBody>
          <a:bodyPr/>
          <a:lstStyle/>
          <a:p>
            <a:r>
              <a:rPr lang="es-CO" b="1" dirty="0"/>
              <a:t>Resultados</a:t>
            </a:r>
            <a:r>
              <a:rPr lang="es-CO" sz="3600" b="1" dirty="0"/>
              <a:t> del índice de evaluación de impacto de los egresados</a:t>
            </a:r>
            <a:endParaRPr lang="en-CO" dirty="0"/>
          </a:p>
        </p:txBody>
      </p:sp>
      <p:graphicFrame>
        <p:nvGraphicFramePr>
          <p:cNvPr id="4" name="Table 3">
            <a:extLst>
              <a:ext uri="{FF2B5EF4-FFF2-40B4-BE49-F238E27FC236}">
                <a16:creationId xmlns:a16="http://schemas.microsoft.com/office/drawing/2014/main" id="{35907E9D-5B5C-0E51-E380-30D800E72A0B}"/>
              </a:ext>
            </a:extLst>
          </p:cNvPr>
          <p:cNvGraphicFramePr>
            <a:graphicFrameLocks noGrp="1"/>
          </p:cNvGraphicFramePr>
          <p:nvPr>
            <p:extLst>
              <p:ext uri="{D42A27DB-BD31-4B8C-83A1-F6EECF244321}">
                <p14:modId xmlns:p14="http://schemas.microsoft.com/office/powerpoint/2010/main" val="3060074750"/>
              </p:ext>
            </p:extLst>
          </p:nvPr>
        </p:nvGraphicFramePr>
        <p:xfrm>
          <a:off x="814385" y="1851617"/>
          <a:ext cx="4000501" cy="2198371"/>
        </p:xfrm>
        <a:graphic>
          <a:graphicData uri="http://schemas.openxmlformats.org/drawingml/2006/table">
            <a:tbl>
              <a:tblPr bandRow="1">
                <a:tableStyleId>{AF2DC4E9-F97D-44A6-B21E-319676128C0B}</a:tableStyleId>
              </a:tblPr>
              <a:tblGrid>
                <a:gridCol w="2786063">
                  <a:extLst>
                    <a:ext uri="{9D8B030D-6E8A-4147-A177-3AD203B41FA5}">
                      <a16:colId xmlns:a16="http://schemas.microsoft.com/office/drawing/2014/main" val="4131649695"/>
                    </a:ext>
                  </a:extLst>
                </a:gridCol>
                <a:gridCol w="1214438">
                  <a:extLst>
                    <a:ext uri="{9D8B030D-6E8A-4147-A177-3AD203B41FA5}">
                      <a16:colId xmlns:a16="http://schemas.microsoft.com/office/drawing/2014/main" val="3652854110"/>
                    </a:ext>
                  </a:extLst>
                </a:gridCol>
              </a:tblGrid>
              <a:tr h="433706">
                <a:tc>
                  <a:txBody>
                    <a:bodyPr/>
                    <a:lstStyle/>
                    <a:p>
                      <a:pPr algn="ctr"/>
                      <a:r>
                        <a:rPr lang="en-CO" sz="1200" dirty="0">
                          <a:solidFill>
                            <a:schemeClr val="tx1"/>
                          </a:solidFill>
                          <a:effectLst/>
                        </a:rPr>
                        <a:t>Componente</a:t>
                      </a:r>
                      <a:endParaRPr lang="en-CO"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002E6D"/>
                    </a:solidFill>
                  </a:tcPr>
                </a:tc>
                <a:tc>
                  <a:txBody>
                    <a:bodyPr/>
                    <a:lstStyle/>
                    <a:p>
                      <a:pPr algn="ctr"/>
                      <a:r>
                        <a:rPr lang="en-CO" sz="1200" dirty="0">
                          <a:solidFill>
                            <a:schemeClr val="tx1"/>
                          </a:solidFill>
                          <a:effectLst/>
                        </a:rPr>
                        <a:t>Resultado</a:t>
                      </a:r>
                      <a:endParaRPr lang="en-CO"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002E6D"/>
                    </a:solidFill>
                  </a:tcPr>
                </a:tc>
                <a:extLst>
                  <a:ext uri="{0D108BD9-81ED-4DB2-BD59-A6C34878D82A}">
                    <a16:rowId xmlns:a16="http://schemas.microsoft.com/office/drawing/2014/main" val="781032395"/>
                  </a:ext>
                </a:extLst>
              </a:tr>
              <a:tr h="146050">
                <a:tc>
                  <a:txBody>
                    <a:bodyPr/>
                    <a:lstStyle/>
                    <a:p>
                      <a:r>
                        <a:rPr lang="en-CO" sz="1200">
                          <a:effectLst/>
                        </a:rPr>
                        <a:t>Formación disciplinar</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CO" sz="1200">
                          <a:effectLst/>
                        </a:rPr>
                        <a:t>0,218</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32002955"/>
                  </a:ext>
                </a:extLst>
              </a:tr>
              <a:tr h="168275">
                <a:tc>
                  <a:txBody>
                    <a:bodyPr/>
                    <a:lstStyle/>
                    <a:p>
                      <a:r>
                        <a:rPr lang="en-CO" sz="1200">
                          <a:effectLst/>
                        </a:rPr>
                        <a:t>Desarrollo de competencias interpersonales</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CO" sz="1200">
                          <a:effectLst/>
                        </a:rPr>
                        <a:t>0,227</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4074837"/>
                  </a:ext>
                </a:extLst>
              </a:tr>
              <a:tr h="64135">
                <a:tc>
                  <a:txBody>
                    <a:bodyPr/>
                    <a:lstStyle/>
                    <a:p>
                      <a:r>
                        <a:rPr lang="en-CO" sz="1200">
                          <a:effectLst/>
                        </a:rPr>
                        <a:t>Movilidad social</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CO" sz="1200">
                          <a:effectLst/>
                        </a:rPr>
                        <a:t>0,122</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94571067"/>
                  </a:ext>
                </a:extLst>
              </a:tr>
              <a:tr h="301625">
                <a:tc>
                  <a:txBody>
                    <a:bodyPr/>
                    <a:lstStyle/>
                    <a:p>
                      <a:r>
                        <a:rPr lang="en-CO" sz="1200">
                          <a:effectLst/>
                        </a:rPr>
                        <a:t>Percepción sobre la formación recibida en la universidad como un factor determinante en el mejoramiento de la calidad de vida</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n-CO" sz="1200">
                          <a:effectLst/>
                        </a:rPr>
                        <a:t>0,15</a:t>
                      </a:r>
                      <a:endParaRPr lang="en-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74449461"/>
                  </a:ext>
                </a:extLst>
              </a:tr>
              <a:tr h="301625">
                <a:tc>
                  <a:txBody>
                    <a:bodyPr/>
                    <a:lstStyle/>
                    <a:p>
                      <a:pPr algn="ctr"/>
                      <a:r>
                        <a:rPr lang="en-CO" sz="1200" dirty="0">
                          <a:solidFill>
                            <a:schemeClr val="tx1"/>
                          </a:solidFill>
                          <a:effectLst/>
                        </a:rPr>
                        <a:t>Resultado</a:t>
                      </a:r>
                      <a:endParaRPr lang="en-CO"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002E6D"/>
                    </a:solidFill>
                  </a:tcPr>
                </a:tc>
                <a:tc>
                  <a:txBody>
                    <a:bodyPr/>
                    <a:lstStyle/>
                    <a:p>
                      <a:pPr algn="ctr"/>
                      <a:r>
                        <a:rPr lang="en-CO" sz="1200" dirty="0">
                          <a:solidFill>
                            <a:schemeClr val="tx1"/>
                          </a:solidFill>
                          <a:effectLst/>
                        </a:rPr>
                        <a:t>0,717 </a:t>
                      </a:r>
                      <a:endParaRPr lang="en-CO"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002E6D"/>
                    </a:solidFill>
                  </a:tcPr>
                </a:tc>
                <a:extLst>
                  <a:ext uri="{0D108BD9-81ED-4DB2-BD59-A6C34878D82A}">
                    <a16:rowId xmlns:a16="http://schemas.microsoft.com/office/drawing/2014/main" val="2529820394"/>
                  </a:ext>
                </a:extLst>
              </a:tr>
            </a:tbl>
          </a:graphicData>
        </a:graphic>
      </p:graphicFrame>
      <p:pic>
        <p:nvPicPr>
          <p:cNvPr id="6" name="Graphic 5">
            <a:extLst>
              <a:ext uri="{FF2B5EF4-FFF2-40B4-BE49-F238E27FC236}">
                <a16:creationId xmlns:a16="http://schemas.microsoft.com/office/drawing/2014/main" id="{72A907CB-FC9A-1DC6-6057-139CC957E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3513" y="1908089"/>
            <a:ext cx="6867511" cy="3678324"/>
          </a:xfrm>
          <a:prstGeom prst="rect">
            <a:avLst/>
          </a:prstGeom>
        </p:spPr>
      </p:pic>
      <p:sp>
        <p:nvSpPr>
          <p:cNvPr id="8" name="TextBox 7">
            <a:extLst>
              <a:ext uri="{FF2B5EF4-FFF2-40B4-BE49-F238E27FC236}">
                <a16:creationId xmlns:a16="http://schemas.microsoft.com/office/drawing/2014/main" id="{433A34C9-2F27-DA19-A760-77870B9A97CE}"/>
              </a:ext>
            </a:extLst>
          </p:cNvPr>
          <p:cNvSpPr txBox="1"/>
          <p:nvPr/>
        </p:nvSpPr>
        <p:spPr>
          <a:xfrm>
            <a:off x="738061" y="4336416"/>
            <a:ext cx="4153151" cy="1384995"/>
          </a:xfrm>
          <a:prstGeom prst="rect">
            <a:avLst/>
          </a:prstGeom>
          <a:noFill/>
        </p:spPr>
        <p:txBody>
          <a:bodyPr wrap="square">
            <a:spAutoFit/>
          </a:bodyPr>
          <a:lstStyle/>
          <a:p>
            <a:pPr algn="just"/>
            <a:r>
              <a:rPr lang="en-CO" sz="1400" dirty="0">
                <a:effectLst/>
                <a:latin typeface="Tahoma" panose="020B0604030504040204" pitchFamily="34" charset="0"/>
                <a:ea typeface="Tahoma" panose="020B0604030504040204" pitchFamily="34" charset="0"/>
              </a:rPr>
              <a:t>Con base en lo anterior, el IIE obtuvo un 72% del valor esperado (1), siendo los componentes de competencias interpersonales y de percepción sobre la formación recibida en la universidad como un factor determinante en el mejoramiento de la calidad de vida, con puntuaciones más altas.</a:t>
            </a:r>
            <a:endParaRPr lang="en-CO"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652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1ED589-77F8-215D-E84A-04CE89BC871C}"/>
              </a:ext>
            </a:extLst>
          </p:cNvPr>
          <p:cNvSpPr txBox="1"/>
          <p:nvPr/>
        </p:nvSpPr>
        <p:spPr>
          <a:xfrm>
            <a:off x="2101515" y="1838087"/>
            <a:ext cx="9599947" cy="4431983"/>
          </a:xfrm>
          <a:prstGeom prst="rect">
            <a:avLst/>
          </a:prstGeom>
          <a:noFill/>
        </p:spPr>
        <p:txBody>
          <a:bodyPr wrap="square">
            <a:spAutoFit/>
          </a:bodyPr>
          <a:lstStyle/>
          <a:p>
            <a:pPr marL="285750" indent="-285750" algn="just">
              <a:buFont typeface="Arial" panose="020B0604020202020204" pitchFamily="34" charset="0"/>
              <a:buChar char="•"/>
            </a:pPr>
            <a:r>
              <a:rPr lang="en-CO" sz="1800" dirty="0">
                <a:latin typeface="Tahoma" panose="020B0604030504040204" pitchFamily="34" charset="0"/>
                <a:ea typeface="Tahoma" panose="020B0604030504040204" pitchFamily="34" charset="0"/>
              </a:rPr>
              <a:t>Se evidencia que la universidad ha logrado una tasa de empleo constante alrededor del 90%, indicando una efectiva vinculación laboral para la mayoría de los egresados, durante el periodo de graduación 2015-2022. </a:t>
            </a: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r>
              <a:rPr lang="en-CO" sz="1800" dirty="0">
                <a:latin typeface="Tahoma" panose="020B0604030504040204" pitchFamily="34" charset="0"/>
                <a:ea typeface="Tahoma" panose="020B0604030504040204" pitchFamily="34" charset="0"/>
              </a:rPr>
              <a:t>Los graduados desempeñan roles acordes con el nivel de formación alcanzado.</a:t>
            </a: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En cuanto al desarrollo de competencias cognitivas disciplinares, los resultados revelan una percepción positiva por parte de los graduados, quienes se sienten suficientemente preparados en sus respectivas áreas de estudio.</a:t>
            </a:r>
            <a:r>
              <a:rPr lang="en-CO" sz="2400" dirty="0">
                <a:effectLst/>
              </a:rPr>
              <a:t> </a:t>
            </a:r>
          </a:p>
          <a:p>
            <a:pPr marL="285750" indent="-285750" algn="just">
              <a:buFont typeface="Arial" panose="020B0604020202020204" pitchFamily="34" charset="0"/>
              <a:buChar char="•"/>
            </a:pPr>
            <a:endParaRPr lang="en-CO" sz="2400" dirty="0">
              <a:effectLst/>
            </a:endParaRPr>
          </a:p>
          <a:p>
            <a:pPr marL="285750" indent="-285750" algn="jus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En el ámbito de las competencias digitales, tan sólo el 47% de los egresados perciben tener habilidades suficientes. </a:t>
            </a:r>
            <a:r>
              <a:rPr lang="en-CO" sz="1800" dirty="0">
                <a:latin typeface="Tahoma" panose="020B0604030504040204" pitchFamily="34" charset="0"/>
                <a:ea typeface="Tahoma" panose="020B0604030504040204" pitchFamily="34" charset="0"/>
              </a:rPr>
              <a:t>S</a:t>
            </a:r>
            <a:r>
              <a:rPr lang="en-CO" sz="1800" dirty="0">
                <a:solidFill>
                  <a:srgbClr val="000000"/>
                </a:solidFill>
                <a:effectLst/>
                <a:latin typeface="Tahoma" panose="020B0604030504040204" pitchFamily="34" charset="0"/>
                <a:ea typeface="Tahoma" panose="020B0604030504040204" pitchFamily="34" charset="0"/>
              </a:rPr>
              <a:t>e destaca la necesidad de una atención continua, ya que no se observa una tendencia clara de mejora a lo largo del tiempo.</a:t>
            </a:r>
            <a:endParaRPr lang="en-CO"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p:txBody>
      </p:sp>
      <p:sp>
        <p:nvSpPr>
          <p:cNvPr id="6" name="Title 1">
            <a:extLst>
              <a:ext uri="{FF2B5EF4-FFF2-40B4-BE49-F238E27FC236}">
                <a16:creationId xmlns:a16="http://schemas.microsoft.com/office/drawing/2014/main" id="{759AF5D0-0CBB-24BB-3195-41B3637156BA}"/>
              </a:ext>
            </a:extLst>
          </p:cNvPr>
          <p:cNvSpPr>
            <a:spLocks noGrp="1"/>
          </p:cNvSpPr>
          <p:nvPr>
            <p:ph type="ctrTitle"/>
          </p:nvPr>
        </p:nvSpPr>
        <p:spPr>
          <a:xfrm>
            <a:off x="2261937" y="296362"/>
            <a:ext cx="9725025" cy="1374183"/>
          </a:xfrm>
        </p:spPr>
        <p:txBody>
          <a:bodyPr/>
          <a:lstStyle/>
          <a:p>
            <a:r>
              <a:rPr lang="es-CO" b="1" dirty="0"/>
              <a:t>Resultados</a:t>
            </a:r>
            <a:r>
              <a:rPr lang="es-CO" sz="3600" b="1" dirty="0"/>
              <a:t> del índice de evaluación de impacto de los egresados</a:t>
            </a:r>
            <a:endParaRPr lang="en-CO" dirty="0"/>
          </a:p>
        </p:txBody>
      </p:sp>
      <p:sp>
        <p:nvSpPr>
          <p:cNvPr id="7" name="Graphic 18">
            <a:extLst>
              <a:ext uri="{FF2B5EF4-FFF2-40B4-BE49-F238E27FC236}">
                <a16:creationId xmlns:a16="http://schemas.microsoft.com/office/drawing/2014/main" id="{566ED785-8D79-4A0E-5771-826BB589D6A2}"/>
              </a:ext>
            </a:extLst>
          </p:cNvPr>
          <p:cNvSpPr/>
          <p:nvPr/>
        </p:nvSpPr>
        <p:spPr>
          <a:xfrm>
            <a:off x="1145429" y="1670546"/>
            <a:ext cx="789226" cy="4024557"/>
          </a:xfrm>
          <a:custGeom>
            <a:avLst/>
            <a:gdLst>
              <a:gd name="connsiteX0" fmla="*/ 789089 w 789226"/>
              <a:gd name="connsiteY0" fmla="*/ 1472713 h 4024557"/>
              <a:gd name="connsiteX1" fmla="*/ 525898 w 789226"/>
              <a:gd name="connsiteY1" fmla="*/ 1100164 h 4024557"/>
              <a:gd name="connsiteX2" fmla="*/ 415185 w 789226"/>
              <a:gd name="connsiteY2" fmla="*/ 945433 h 4024557"/>
              <a:gd name="connsiteX3" fmla="*/ 415185 w 789226"/>
              <a:gd name="connsiteY3" fmla="*/ 922190 h 4024557"/>
              <a:gd name="connsiteX4" fmla="*/ 522583 w 789226"/>
              <a:gd name="connsiteY4" fmla="*/ 768788 h 4024557"/>
              <a:gd name="connsiteX5" fmla="*/ 789089 w 789226"/>
              <a:gd name="connsiteY5" fmla="*/ 382957 h 4024557"/>
              <a:gd name="connsiteX6" fmla="*/ 413196 w 789226"/>
              <a:gd name="connsiteY6" fmla="*/ 446 h 4024557"/>
              <a:gd name="connsiteX7" fmla="*/ 179 w 789226"/>
              <a:gd name="connsiteY7" fmla="*/ 394910 h 4024557"/>
              <a:gd name="connsiteX8" fmla="*/ 263370 w 789226"/>
              <a:gd name="connsiteY8" fmla="*/ 767459 h 4024557"/>
              <a:gd name="connsiteX9" fmla="*/ 374082 w 789226"/>
              <a:gd name="connsiteY9" fmla="*/ 922190 h 4024557"/>
              <a:gd name="connsiteX10" fmla="*/ 374082 w 789226"/>
              <a:gd name="connsiteY10" fmla="*/ 945433 h 4024557"/>
              <a:gd name="connsiteX11" fmla="*/ 263370 w 789226"/>
              <a:gd name="connsiteY11" fmla="*/ 1100164 h 4024557"/>
              <a:gd name="connsiteX12" fmla="*/ 179 w 789226"/>
              <a:gd name="connsiteY12" fmla="*/ 1472713 h 4024557"/>
              <a:gd name="connsiteX13" fmla="*/ 263370 w 789226"/>
              <a:gd name="connsiteY13" fmla="*/ 1845263 h 4024557"/>
              <a:gd name="connsiteX14" fmla="*/ 374082 w 789226"/>
              <a:gd name="connsiteY14" fmla="*/ 1999994 h 4024557"/>
              <a:gd name="connsiteX15" fmla="*/ 374082 w 789226"/>
              <a:gd name="connsiteY15" fmla="*/ 2023236 h 4024557"/>
              <a:gd name="connsiteX16" fmla="*/ 263370 w 789226"/>
              <a:gd name="connsiteY16" fmla="*/ 2177967 h 4024557"/>
              <a:gd name="connsiteX17" fmla="*/ 179 w 789226"/>
              <a:gd name="connsiteY17" fmla="*/ 2551181 h 4024557"/>
              <a:gd name="connsiteX18" fmla="*/ 263370 w 789226"/>
              <a:gd name="connsiteY18" fmla="*/ 2923730 h 4024557"/>
              <a:gd name="connsiteX19" fmla="*/ 374082 w 789226"/>
              <a:gd name="connsiteY19" fmla="*/ 3078461 h 4024557"/>
              <a:gd name="connsiteX20" fmla="*/ 374082 w 789226"/>
              <a:gd name="connsiteY20" fmla="*/ 3101704 h 4024557"/>
              <a:gd name="connsiteX21" fmla="*/ 266684 w 789226"/>
              <a:gd name="connsiteY21" fmla="*/ 3255106 h 4024557"/>
              <a:gd name="connsiteX22" fmla="*/ 179 w 789226"/>
              <a:gd name="connsiteY22" fmla="*/ 3640937 h 4024557"/>
              <a:gd name="connsiteX23" fmla="*/ 376071 w 789226"/>
              <a:gd name="connsiteY23" fmla="*/ 4024112 h 4024557"/>
              <a:gd name="connsiteX24" fmla="*/ 789089 w 789226"/>
              <a:gd name="connsiteY24" fmla="*/ 3629648 h 4024557"/>
              <a:gd name="connsiteX25" fmla="*/ 525898 w 789226"/>
              <a:gd name="connsiteY25" fmla="*/ 3257099 h 4024557"/>
              <a:gd name="connsiteX26" fmla="*/ 415185 w 789226"/>
              <a:gd name="connsiteY26" fmla="*/ 3102368 h 4024557"/>
              <a:gd name="connsiteX27" fmla="*/ 415185 w 789226"/>
              <a:gd name="connsiteY27" fmla="*/ 3079125 h 4024557"/>
              <a:gd name="connsiteX28" fmla="*/ 525898 w 789226"/>
              <a:gd name="connsiteY28" fmla="*/ 2924394 h 4024557"/>
              <a:gd name="connsiteX29" fmla="*/ 789089 w 789226"/>
              <a:gd name="connsiteY29" fmla="*/ 2551845 h 4024557"/>
              <a:gd name="connsiteX30" fmla="*/ 525898 w 789226"/>
              <a:gd name="connsiteY30" fmla="*/ 2179295 h 4024557"/>
              <a:gd name="connsiteX31" fmla="*/ 415185 w 789226"/>
              <a:gd name="connsiteY31" fmla="*/ 2024564 h 4024557"/>
              <a:gd name="connsiteX32" fmla="*/ 415185 w 789226"/>
              <a:gd name="connsiteY32" fmla="*/ 2001322 h 4024557"/>
              <a:gd name="connsiteX33" fmla="*/ 525898 w 789226"/>
              <a:gd name="connsiteY33" fmla="*/ 1846591 h 4024557"/>
              <a:gd name="connsiteX34" fmla="*/ 789089 w 789226"/>
              <a:gd name="connsiteY34" fmla="*/ 1472713 h 40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9226" h="4024557">
                <a:moveTo>
                  <a:pt x="789089" y="1472713"/>
                </a:moveTo>
                <a:cubicBezTo>
                  <a:pt x="789089" y="1300716"/>
                  <a:pt x="679039" y="1153954"/>
                  <a:pt x="525898" y="1100164"/>
                </a:cubicBezTo>
                <a:cubicBezTo>
                  <a:pt x="460266" y="1076921"/>
                  <a:pt x="415185" y="1015826"/>
                  <a:pt x="415185" y="945433"/>
                </a:cubicBezTo>
                <a:lnTo>
                  <a:pt x="415185" y="922190"/>
                </a:lnTo>
                <a:cubicBezTo>
                  <a:pt x="415185" y="853790"/>
                  <a:pt x="457614" y="790702"/>
                  <a:pt x="522583" y="768788"/>
                </a:cubicBezTo>
                <a:cubicBezTo>
                  <a:pt x="681028" y="714333"/>
                  <a:pt x="793729" y="561594"/>
                  <a:pt x="789089" y="382957"/>
                </a:cubicBezTo>
                <a:cubicBezTo>
                  <a:pt x="783122" y="177756"/>
                  <a:pt x="618048" y="9743"/>
                  <a:pt x="413196" y="446"/>
                </a:cubicBezTo>
                <a:cubicBezTo>
                  <a:pt x="187130" y="-10179"/>
                  <a:pt x="179" y="170451"/>
                  <a:pt x="179" y="394910"/>
                </a:cubicBezTo>
                <a:cubicBezTo>
                  <a:pt x="179" y="566907"/>
                  <a:pt x="110228" y="713669"/>
                  <a:pt x="263370" y="767459"/>
                </a:cubicBezTo>
                <a:cubicBezTo>
                  <a:pt x="329002" y="790702"/>
                  <a:pt x="374082" y="851798"/>
                  <a:pt x="374082" y="922190"/>
                </a:cubicBezTo>
                <a:lnTo>
                  <a:pt x="374082" y="945433"/>
                </a:lnTo>
                <a:cubicBezTo>
                  <a:pt x="374082" y="1015161"/>
                  <a:pt x="329002" y="1076921"/>
                  <a:pt x="263370" y="1100164"/>
                </a:cubicBezTo>
                <a:cubicBezTo>
                  <a:pt x="110228" y="1154618"/>
                  <a:pt x="179" y="1300716"/>
                  <a:pt x="179" y="1472713"/>
                </a:cubicBezTo>
                <a:cubicBezTo>
                  <a:pt x="179" y="1644710"/>
                  <a:pt x="110228" y="1791472"/>
                  <a:pt x="263370" y="1845263"/>
                </a:cubicBezTo>
                <a:cubicBezTo>
                  <a:pt x="329002" y="1868505"/>
                  <a:pt x="374082" y="1929601"/>
                  <a:pt x="374082" y="1999994"/>
                </a:cubicBezTo>
                <a:lnTo>
                  <a:pt x="374082" y="2023236"/>
                </a:lnTo>
                <a:cubicBezTo>
                  <a:pt x="374082" y="2092965"/>
                  <a:pt x="329002" y="2154724"/>
                  <a:pt x="263370" y="2177967"/>
                </a:cubicBezTo>
                <a:cubicBezTo>
                  <a:pt x="110228" y="2232422"/>
                  <a:pt x="179" y="2378520"/>
                  <a:pt x="179" y="2551181"/>
                </a:cubicBezTo>
                <a:cubicBezTo>
                  <a:pt x="179" y="2723178"/>
                  <a:pt x="110228" y="2869940"/>
                  <a:pt x="263370" y="2923730"/>
                </a:cubicBezTo>
                <a:cubicBezTo>
                  <a:pt x="329002" y="2946973"/>
                  <a:pt x="374082" y="3008068"/>
                  <a:pt x="374082" y="3078461"/>
                </a:cubicBezTo>
                <a:lnTo>
                  <a:pt x="374082" y="3101704"/>
                </a:lnTo>
                <a:cubicBezTo>
                  <a:pt x="374082" y="3170104"/>
                  <a:pt x="331653" y="3233192"/>
                  <a:pt x="266684" y="3255106"/>
                </a:cubicBezTo>
                <a:cubicBezTo>
                  <a:pt x="108239" y="3309561"/>
                  <a:pt x="-5125" y="3462300"/>
                  <a:pt x="179" y="3640937"/>
                </a:cubicBezTo>
                <a:cubicBezTo>
                  <a:pt x="6145" y="3846138"/>
                  <a:pt x="171220" y="4014151"/>
                  <a:pt x="376071" y="4024112"/>
                </a:cubicBezTo>
                <a:cubicBezTo>
                  <a:pt x="602137" y="4034737"/>
                  <a:pt x="789089" y="3854107"/>
                  <a:pt x="789089" y="3629648"/>
                </a:cubicBezTo>
                <a:cubicBezTo>
                  <a:pt x="789089" y="3457651"/>
                  <a:pt x="679039" y="3310889"/>
                  <a:pt x="525898" y="3257099"/>
                </a:cubicBezTo>
                <a:cubicBezTo>
                  <a:pt x="460266" y="3233856"/>
                  <a:pt x="415185" y="3172760"/>
                  <a:pt x="415185" y="3102368"/>
                </a:cubicBezTo>
                <a:lnTo>
                  <a:pt x="415185" y="3079125"/>
                </a:lnTo>
                <a:cubicBezTo>
                  <a:pt x="415185" y="3009397"/>
                  <a:pt x="460266" y="2947637"/>
                  <a:pt x="525898" y="2924394"/>
                </a:cubicBezTo>
                <a:cubicBezTo>
                  <a:pt x="679039" y="2869940"/>
                  <a:pt x="789089" y="2723842"/>
                  <a:pt x="789089" y="2551845"/>
                </a:cubicBezTo>
                <a:cubicBezTo>
                  <a:pt x="789089" y="2379848"/>
                  <a:pt x="679039" y="2233086"/>
                  <a:pt x="525898" y="2179295"/>
                </a:cubicBezTo>
                <a:cubicBezTo>
                  <a:pt x="460266" y="2156053"/>
                  <a:pt x="415185" y="2094957"/>
                  <a:pt x="415185" y="2024564"/>
                </a:cubicBezTo>
                <a:lnTo>
                  <a:pt x="415185" y="2001322"/>
                </a:lnTo>
                <a:cubicBezTo>
                  <a:pt x="415185" y="1931593"/>
                  <a:pt x="460266" y="1869834"/>
                  <a:pt x="525898" y="1846591"/>
                </a:cubicBezTo>
                <a:cubicBezTo>
                  <a:pt x="679702" y="1791472"/>
                  <a:pt x="789089" y="1645374"/>
                  <a:pt x="789089" y="1472713"/>
                </a:cubicBezTo>
                <a:close/>
              </a:path>
            </a:pathLst>
          </a:custGeom>
          <a:solidFill>
            <a:schemeClr val="accent4">
              <a:lumMod val="50000"/>
            </a:schemeClr>
          </a:solidFill>
          <a:ln w="6563" cap="flat">
            <a:noFill/>
            <a:prstDash val="solid"/>
            <a:miter/>
          </a:ln>
        </p:spPr>
        <p:txBody>
          <a:bodyPr rtlCol="0" anchor="ctr"/>
          <a:lstStyle/>
          <a:p>
            <a:endParaRPr lang="pt-BR"/>
          </a:p>
        </p:txBody>
      </p:sp>
      <p:sp>
        <p:nvSpPr>
          <p:cNvPr id="8" name="TextBox 7">
            <a:extLst>
              <a:ext uri="{FF2B5EF4-FFF2-40B4-BE49-F238E27FC236}">
                <a16:creationId xmlns:a16="http://schemas.microsoft.com/office/drawing/2014/main" id="{864F2F94-C4BB-4541-730C-8B28F1321957}"/>
              </a:ext>
            </a:extLst>
          </p:cNvPr>
          <p:cNvSpPr txBox="1"/>
          <p:nvPr/>
        </p:nvSpPr>
        <p:spPr>
          <a:xfrm>
            <a:off x="1265585" y="1838387"/>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01</a:t>
            </a:r>
          </a:p>
        </p:txBody>
      </p:sp>
      <p:sp>
        <p:nvSpPr>
          <p:cNvPr id="9" name="TextBox 8">
            <a:extLst>
              <a:ext uri="{FF2B5EF4-FFF2-40B4-BE49-F238E27FC236}">
                <a16:creationId xmlns:a16="http://schemas.microsoft.com/office/drawing/2014/main" id="{C47D03F2-B692-FA48-8D37-B85FDAE8BD19}"/>
              </a:ext>
            </a:extLst>
          </p:cNvPr>
          <p:cNvSpPr txBox="1"/>
          <p:nvPr/>
        </p:nvSpPr>
        <p:spPr>
          <a:xfrm>
            <a:off x="1265585" y="2915625"/>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02</a:t>
            </a:r>
          </a:p>
        </p:txBody>
      </p:sp>
      <p:sp>
        <p:nvSpPr>
          <p:cNvPr id="10" name="TextBox 9">
            <a:extLst>
              <a:ext uri="{FF2B5EF4-FFF2-40B4-BE49-F238E27FC236}">
                <a16:creationId xmlns:a16="http://schemas.microsoft.com/office/drawing/2014/main" id="{32552742-9001-48F3-1C27-E793A63D4358}"/>
              </a:ext>
            </a:extLst>
          </p:cNvPr>
          <p:cNvSpPr txBox="1"/>
          <p:nvPr/>
        </p:nvSpPr>
        <p:spPr>
          <a:xfrm>
            <a:off x="1265585" y="3992863"/>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03</a:t>
            </a:r>
          </a:p>
        </p:txBody>
      </p:sp>
      <p:sp>
        <p:nvSpPr>
          <p:cNvPr id="11" name="TextBox 10">
            <a:extLst>
              <a:ext uri="{FF2B5EF4-FFF2-40B4-BE49-F238E27FC236}">
                <a16:creationId xmlns:a16="http://schemas.microsoft.com/office/drawing/2014/main" id="{ADD435A8-35CE-DD4B-1407-E2CC2595BAC3}"/>
              </a:ext>
            </a:extLst>
          </p:cNvPr>
          <p:cNvSpPr txBox="1"/>
          <p:nvPr/>
        </p:nvSpPr>
        <p:spPr>
          <a:xfrm>
            <a:off x="1265585" y="5044646"/>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04</a:t>
            </a:r>
          </a:p>
        </p:txBody>
      </p:sp>
    </p:spTree>
    <p:extLst>
      <p:ext uri="{BB962C8B-B14F-4D97-AF65-F5344CB8AC3E}">
        <p14:creationId xmlns:p14="http://schemas.microsoft.com/office/powerpoint/2010/main" val="73184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1ED589-77F8-215D-E84A-04CE89BC871C}"/>
              </a:ext>
            </a:extLst>
          </p:cNvPr>
          <p:cNvSpPr txBox="1"/>
          <p:nvPr/>
        </p:nvSpPr>
        <p:spPr>
          <a:xfrm>
            <a:off x="2197767" y="1838087"/>
            <a:ext cx="9503695" cy="5870838"/>
          </a:xfrm>
          <a:prstGeom prst="rect">
            <a:avLst/>
          </a:prstGeom>
          <a:noFill/>
        </p:spPr>
        <p:txBody>
          <a:bodyPr wrap="square">
            <a:spAutoFit/>
          </a:bodyPr>
          <a:lstStyle/>
          <a:p>
            <a:pPr marL="285750" indent="-285750" algn="just">
              <a:spcBef>
                <a:spcPts val="1500"/>
              </a:spcBef>
              <a:spcAft>
                <a:spcPts val="1500"/>
              </a:spcAf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Un aspecto de mejora identificado se relaciona con el desarrollo de competencias en lengua extranjera inglés, donde más del 50% de los egresados consideran sus habilidades como insuficientes. La implementación de políticas específicas, como la reciente Política de Multilingüismo, puede contribuir significativamente a abordar este desafío.</a:t>
            </a:r>
          </a:p>
          <a:p>
            <a:pPr marL="285750" indent="-285750" algn="just">
              <a:spcBef>
                <a:spcPts val="1500"/>
              </a:spcBef>
              <a:spcAft>
                <a:spcPts val="1500"/>
              </a:spcAft>
              <a:buFont typeface="Arial" panose="020B0604020202020204" pitchFamily="34" charset="0"/>
              <a:buChar char="•"/>
            </a:pPr>
            <a:r>
              <a:rPr lang="en-CO" sz="1800" dirty="0">
                <a:latin typeface="Tahoma" panose="020B0604030504040204" pitchFamily="34" charset="0"/>
                <a:ea typeface="Tahoma" panose="020B0604030504040204" pitchFamily="34" charset="0"/>
              </a:rPr>
              <a:t>Por otro lado, el buen nivel de competencias investigativas reportado por los egresados sugiere una fortaleza en la formación en investigación de la universidad. Sin embargo, se evidenció que tan sólo el 11% de los graduados participantes en el estudio han desarrollado proyectos de investigación.</a:t>
            </a:r>
            <a:endParaRPr lang="en-CO" sz="1800" dirty="0">
              <a:solidFill>
                <a:srgbClr val="000000"/>
              </a:solidFill>
              <a:effectLst/>
              <a:latin typeface="Tahoma" panose="020B0604030504040204" pitchFamily="34" charset="0"/>
              <a:ea typeface="Tahoma" panose="020B0604030504040204" pitchFamily="34" charset="0"/>
            </a:endParaRPr>
          </a:p>
          <a:p>
            <a:pPr marL="285750" indent="-285750" algn="just">
              <a:spcBef>
                <a:spcPts val="1500"/>
              </a:spcBef>
              <a:spcAft>
                <a:spcPts val="1500"/>
              </a:spcAf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La pertinencia de los programas es otro punto fuerte, ya que la mayoría de los graduados considera que sus programas académicos responden a las demandas del entorno social y académico. Este reconocimiento respalda la alineación de la oferta académica con las necesidades del entorno.</a:t>
            </a:r>
            <a:endParaRPr lang="en-CO" sz="1800" dirty="0">
              <a:effectLst/>
              <a:latin typeface="Times New Roman" panose="02020603050405020304" pitchFamily="18" charset="0"/>
              <a:ea typeface="Times New Roman" panose="02020603050405020304" pitchFamily="18" charset="0"/>
            </a:endParaRPr>
          </a:p>
          <a:p>
            <a:pPr marL="285750" indent="-285750" algn="just">
              <a:spcBef>
                <a:spcPts val="1500"/>
              </a:spcBef>
              <a:spcAft>
                <a:spcPts val="1500"/>
              </a:spcAf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p:txBody>
      </p:sp>
      <p:sp>
        <p:nvSpPr>
          <p:cNvPr id="6" name="Title 1">
            <a:extLst>
              <a:ext uri="{FF2B5EF4-FFF2-40B4-BE49-F238E27FC236}">
                <a16:creationId xmlns:a16="http://schemas.microsoft.com/office/drawing/2014/main" id="{759AF5D0-0CBB-24BB-3195-41B3637156BA}"/>
              </a:ext>
            </a:extLst>
          </p:cNvPr>
          <p:cNvSpPr>
            <a:spLocks noGrp="1"/>
          </p:cNvSpPr>
          <p:nvPr>
            <p:ph type="ctrTitle"/>
          </p:nvPr>
        </p:nvSpPr>
        <p:spPr>
          <a:xfrm>
            <a:off x="381000" y="331251"/>
            <a:ext cx="11477625" cy="1233938"/>
          </a:xfrm>
        </p:spPr>
        <p:txBody>
          <a:bodyPr/>
          <a:lstStyle/>
          <a:p>
            <a:r>
              <a:rPr lang="es-CO" b="1" dirty="0"/>
              <a:t>Resultados</a:t>
            </a:r>
            <a:r>
              <a:rPr lang="es-CO" sz="3600" b="1" dirty="0"/>
              <a:t> del índice de evaluación de impacto de los egresados</a:t>
            </a:r>
            <a:endParaRPr lang="en-CO" dirty="0"/>
          </a:p>
        </p:txBody>
      </p:sp>
      <p:sp>
        <p:nvSpPr>
          <p:cNvPr id="3" name="TextBox 2">
            <a:extLst>
              <a:ext uri="{FF2B5EF4-FFF2-40B4-BE49-F238E27FC236}">
                <a16:creationId xmlns:a16="http://schemas.microsoft.com/office/drawing/2014/main" id="{AD457F47-5582-70A6-0211-92B2E3F4E058}"/>
              </a:ext>
            </a:extLst>
          </p:cNvPr>
          <p:cNvSpPr txBox="1"/>
          <p:nvPr/>
        </p:nvSpPr>
        <p:spPr>
          <a:xfrm>
            <a:off x="1265585" y="1838387"/>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05</a:t>
            </a:r>
          </a:p>
        </p:txBody>
      </p:sp>
      <p:sp>
        <p:nvSpPr>
          <p:cNvPr id="4" name="TextBox 3">
            <a:extLst>
              <a:ext uri="{FF2B5EF4-FFF2-40B4-BE49-F238E27FC236}">
                <a16:creationId xmlns:a16="http://schemas.microsoft.com/office/drawing/2014/main" id="{D3A40452-E290-42CE-04CC-CB80486A5E64}"/>
              </a:ext>
            </a:extLst>
          </p:cNvPr>
          <p:cNvSpPr txBox="1"/>
          <p:nvPr/>
        </p:nvSpPr>
        <p:spPr>
          <a:xfrm>
            <a:off x="1265585" y="2915625"/>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06</a:t>
            </a:r>
          </a:p>
        </p:txBody>
      </p:sp>
      <p:sp>
        <p:nvSpPr>
          <p:cNvPr id="7" name="TextBox 6">
            <a:extLst>
              <a:ext uri="{FF2B5EF4-FFF2-40B4-BE49-F238E27FC236}">
                <a16:creationId xmlns:a16="http://schemas.microsoft.com/office/drawing/2014/main" id="{3340DCA5-146C-3FB3-F1A7-EA21FD906695}"/>
              </a:ext>
            </a:extLst>
          </p:cNvPr>
          <p:cNvSpPr txBox="1"/>
          <p:nvPr/>
        </p:nvSpPr>
        <p:spPr>
          <a:xfrm>
            <a:off x="1265585" y="3992863"/>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07</a:t>
            </a:r>
          </a:p>
        </p:txBody>
      </p:sp>
      <p:pic>
        <p:nvPicPr>
          <p:cNvPr id="10" name="Picture 9">
            <a:extLst>
              <a:ext uri="{FF2B5EF4-FFF2-40B4-BE49-F238E27FC236}">
                <a16:creationId xmlns:a16="http://schemas.microsoft.com/office/drawing/2014/main" id="{891C6921-DC91-D844-7CA1-37A9779ED0BB}"/>
              </a:ext>
            </a:extLst>
          </p:cNvPr>
          <p:cNvPicPr>
            <a:picLocks noChangeAspect="1"/>
          </p:cNvPicPr>
          <p:nvPr/>
        </p:nvPicPr>
        <p:blipFill>
          <a:blip r:embed="rId2"/>
          <a:stretch>
            <a:fillRect/>
          </a:stretch>
        </p:blipFill>
        <p:spPr>
          <a:xfrm>
            <a:off x="746986" y="1725791"/>
            <a:ext cx="1450781" cy="3921029"/>
          </a:xfrm>
          <a:prstGeom prst="rect">
            <a:avLst/>
          </a:prstGeom>
        </p:spPr>
      </p:pic>
    </p:spTree>
    <p:extLst>
      <p:ext uri="{BB962C8B-B14F-4D97-AF65-F5344CB8AC3E}">
        <p14:creationId xmlns:p14="http://schemas.microsoft.com/office/powerpoint/2010/main" val="267809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1ED589-77F8-215D-E84A-04CE89BC871C}"/>
              </a:ext>
            </a:extLst>
          </p:cNvPr>
          <p:cNvSpPr txBox="1"/>
          <p:nvPr/>
        </p:nvSpPr>
        <p:spPr>
          <a:xfrm>
            <a:off x="2727158" y="1565189"/>
            <a:ext cx="8952278" cy="5886227"/>
          </a:xfrm>
          <a:prstGeom prst="rect">
            <a:avLst/>
          </a:prstGeom>
          <a:noFill/>
        </p:spPr>
        <p:txBody>
          <a:bodyPr wrap="square">
            <a:spAutoFit/>
          </a:bodyPr>
          <a:lstStyle/>
          <a:p>
            <a:pPr marL="285750" indent="-285750" algn="just">
              <a:spcBef>
                <a:spcPts val="1500"/>
              </a:spcBef>
              <a:spcAft>
                <a:spcPts val="1500"/>
              </a:spcAf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En cuanto a distinciones y premios, el 11% de los egresados ha sido reconocido por su labor, demostrando la calidad y relevancia de la formación impartida</a:t>
            </a:r>
            <a:endParaRPr lang="en-CO" sz="2400" dirty="0">
              <a:solidFill>
                <a:srgbClr val="000000"/>
              </a:solidFill>
              <a:latin typeface="Tahoma" panose="020B0604030504040204" pitchFamily="34" charset="0"/>
              <a:ea typeface="Tahoma" panose="020B0604030504040204" pitchFamily="34" charset="0"/>
            </a:endParaRPr>
          </a:p>
          <a:p>
            <a:pPr marL="285750" indent="-285750" algn="just">
              <a:spcBef>
                <a:spcPts val="1500"/>
              </a:spcBef>
              <a:spcAft>
                <a:spcPts val="1500"/>
              </a:spcAf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El compromiso comunitario reflejado en el 8% de egresados liderando o participando en proyectos, indica una contribución significativa al desarrollo y bienestar de diversas comunidades.</a:t>
            </a:r>
            <a:endParaRPr lang="en-CO" sz="1800" dirty="0">
              <a:effectLst/>
              <a:latin typeface="Times New Roman" panose="02020603050405020304" pitchFamily="18" charset="0"/>
              <a:ea typeface="Times New Roman" panose="02020603050405020304" pitchFamily="18" charset="0"/>
            </a:endParaRPr>
          </a:p>
          <a:p>
            <a:pPr marL="285750" indent="-285750" algn="just">
              <a:spcBef>
                <a:spcPts val="1500"/>
              </a:spcBef>
              <a:spcAft>
                <a:spcPts val="1500"/>
              </a:spcAft>
              <a:buFont typeface="Arial" panose="020B0604020202020204" pitchFamily="34" charset="0"/>
              <a:buChar char="•"/>
            </a:pPr>
            <a:r>
              <a:rPr lang="en-CO" sz="1800" dirty="0">
                <a:solidFill>
                  <a:srgbClr val="000000"/>
                </a:solidFill>
                <a:effectLst/>
                <a:latin typeface="Tahoma" panose="020B0604030504040204" pitchFamily="34" charset="0"/>
                <a:ea typeface="Tahoma" panose="020B0604030504040204" pitchFamily="34" charset="0"/>
              </a:rPr>
              <a:t>Frente al componente de desarrollo de competencias interpersonales, los resultados revelan una percepción positiva entre los egresados.</a:t>
            </a:r>
          </a:p>
          <a:p>
            <a:pPr marL="285750" indent="-285750" algn="just">
              <a:spcBef>
                <a:spcPts val="1500"/>
              </a:spcBef>
              <a:spcAft>
                <a:spcPts val="1500"/>
              </a:spcAft>
              <a:buFont typeface="Arial" panose="020B0604020202020204" pitchFamily="34" charset="0"/>
              <a:buChar char="•"/>
            </a:pPr>
            <a:r>
              <a:rPr lang="en-CO" sz="1800" dirty="0">
                <a:effectLst/>
                <a:latin typeface="Tahoma" panose="020B0604030504040204" pitchFamily="34" charset="0"/>
                <a:ea typeface="Tahoma" panose="020B0604030504040204" pitchFamily="34" charset="0"/>
              </a:rPr>
              <a:t>Por su parte, el componente de movilidad social revela aspectos significativos sobre el impacto de la formación universitaria en la transformación de la posición social y económica de los graduados.</a:t>
            </a:r>
            <a:r>
              <a:rPr lang="en-CO" sz="2400" dirty="0">
                <a:effectLst/>
              </a:rPr>
              <a:t> </a:t>
            </a:r>
            <a:r>
              <a:rPr lang="es-ES_tradnl" sz="1800" dirty="0">
                <a:effectLst/>
                <a:latin typeface="Tahoma" panose="020B0604030504040204" pitchFamily="34" charset="0"/>
                <a:ea typeface="Tahoma" panose="020B0604030504040204" pitchFamily="34" charset="0"/>
              </a:rPr>
              <a:t>Si bien, l</a:t>
            </a:r>
            <a:r>
              <a:rPr lang="en-CO" sz="1800" dirty="0">
                <a:effectLst/>
                <a:latin typeface="Tahoma" panose="020B0604030504040204" pitchFamily="34" charset="0"/>
                <a:ea typeface="Tahoma" panose="020B0604030504040204" pitchFamily="34" charset="0"/>
              </a:rPr>
              <a:t>a mayoría de los graduados mantiene su estrato socioeconómico, se observa que el 33% experimenta un ascenso.</a:t>
            </a:r>
            <a:r>
              <a:rPr lang="en-CO" sz="2400" dirty="0">
                <a:effectLst/>
              </a:rPr>
              <a:t> </a:t>
            </a:r>
            <a:r>
              <a:rPr lang="en-CO" sz="1800" dirty="0">
                <a:solidFill>
                  <a:srgbClr val="000000"/>
                </a:solidFill>
                <a:effectLst/>
                <a:latin typeface="Tahoma" panose="020B0604030504040204" pitchFamily="34" charset="0"/>
                <a:ea typeface="Tahoma" panose="020B0604030504040204" pitchFamily="34" charset="0"/>
              </a:rPr>
              <a:t> </a:t>
            </a:r>
            <a:endParaRPr lang="en-CO" sz="2400" dirty="0">
              <a:solidFill>
                <a:srgbClr val="000000"/>
              </a:solidFill>
              <a:latin typeface="Tahoma" panose="020B0604030504040204" pitchFamily="34" charset="0"/>
              <a:ea typeface="Tahoma" panose="020B0604030504040204" pitchFamily="34" charset="0"/>
            </a:endParaRPr>
          </a:p>
          <a:p>
            <a:pPr marL="285750" indent="-285750" algn="just">
              <a:spcBef>
                <a:spcPts val="1500"/>
              </a:spcBef>
              <a:spcAft>
                <a:spcPts val="1500"/>
              </a:spcAf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a:p>
            <a:pPr marL="285750" indent="-285750" algn="just">
              <a:buFont typeface="Arial" panose="020B0604020202020204" pitchFamily="34" charset="0"/>
              <a:buChar char="•"/>
            </a:pPr>
            <a:endParaRPr lang="en-CO" sz="1800" dirty="0">
              <a:latin typeface="Tahoma" panose="020B0604030504040204" pitchFamily="34" charset="0"/>
              <a:ea typeface="Tahoma" panose="020B0604030504040204" pitchFamily="34" charset="0"/>
            </a:endParaRPr>
          </a:p>
        </p:txBody>
      </p:sp>
      <p:sp>
        <p:nvSpPr>
          <p:cNvPr id="6" name="Title 1">
            <a:extLst>
              <a:ext uri="{FF2B5EF4-FFF2-40B4-BE49-F238E27FC236}">
                <a16:creationId xmlns:a16="http://schemas.microsoft.com/office/drawing/2014/main" id="{759AF5D0-0CBB-24BB-3195-41B3637156BA}"/>
              </a:ext>
            </a:extLst>
          </p:cNvPr>
          <p:cNvSpPr>
            <a:spLocks noGrp="1"/>
          </p:cNvSpPr>
          <p:nvPr>
            <p:ph type="ctrTitle"/>
          </p:nvPr>
        </p:nvSpPr>
        <p:spPr>
          <a:xfrm>
            <a:off x="714375" y="247331"/>
            <a:ext cx="11477625" cy="1233938"/>
          </a:xfrm>
        </p:spPr>
        <p:txBody>
          <a:bodyPr/>
          <a:lstStyle/>
          <a:p>
            <a:r>
              <a:rPr lang="es-CO" b="1" dirty="0"/>
              <a:t>Resultados</a:t>
            </a:r>
            <a:r>
              <a:rPr lang="es-CO" sz="3600" b="1" dirty="0"/>
              <a:t> del índice de evaluación de impacto de los egresados</a:t>
            </a:r>
            <a:endParaRPr lang="en-CO" dirty="0"/>
          </a:p>
        </p:txBody>
      </p:sp>
      <p:sp>
        <p:nvSpPr>
          <p:cNvPr id="9" name="Graphic 18">
            <a:extLst>
              <a:ext uri="{FF2B5EF4-FFF2-40B4-BE49-F238E27FC236}">
                <a16:creationId xmlns:a16="http://schemas.microsoft.com/office/drawing/2014/main" id="{BEA6EB77-C4FB-9E64-4133-8EC08C07F0BC}"/>
              </a:ext>
            </a:extLst>
          </p:cNvPr>
          <p:cNvSpPr/>
          <p:nvPr/>
        </p:nvSpPr>
        <p:spPr>
          <a:xfrm>
            <a:off x="1145429" y="1670546"/>
            <a:ext cx="789226" cy="4024557"/>
          </a:xfrm>
          <a:custGeom>
            <a:avLst/>
            <a:gdLst>
              <a:gd name="connsiteX0" fmla="*/ 789089 w 789226"/>
              <a:gd name="connsiteY0" fmla="*/ 1472713 h 4024557"/>
              <a:gd name="connsiteX1" fmla="*/ 525898 w 789226"/>
              <a:gd name="connsiteY1" fmla="*/ 1100164 h 4024557"/>
              <a:gd name="connsiteX2" fmla="*/ 415185 w 789226"/>
              <a:gd name="connsiteY2" fmla="*/ 945433 h 4024557"/>
              <a:gd name="connsiteX3" fmla="*/ 415185 w 789226"/>
              <a:gd name="connsiteY3" fmla="*/ 922190 h 4024557"/>
              <a:gd name="connsiteX4" fmla="*/ 522583 w 789226"/>
              <a:gd name="connsiteY4" fmla="*/ 768788 h 4024557"/>
              <a:gd name="connsiteX5" fmla="*/ 789089 w 789226"/>
              <a:gd name="connsiteY5" fmla="*/ 382957 h 4024557"/>
              <a:gd name="connsiteX6" fmla="*/ 413196 w 789226"/>
              <a:gd name="connsiteY6" fmla="*/ 446 h 4024557"/>
              <a:gd name="connsiteX7" fmla="*/ 179 w 789226"/>
              <a:gd name="connsiteY7" fmla="*/ 394910 h 4024557"/>
              <a:gd name="connsiteX8" fmla="*/ 263370 w 789226"/>
              <a:gd name="connsiteY8" fmla="*/ 767459 h 4024557"/>
              <a:gd name="connsiteX9" fmla="*/ 374082 w 789226"/>
              <a:gd name="connsiteY9" fmla="*/ 922190 h 4024557"/>
              <a:gd name="connsiteX10" fmla="*/ 374082 w 789226"/>
              <a:gd name="connsiteY10" fmla="*/ 945433 h 4024557"/>
              <a:gd name="connsiteX11" fmla="*/ 263370 w 789226"/>
              <a:gd name="connsiteY11" fmla="*/ 1100164 h 4024557"/>
              <a:gd name="connsiteX12" fmla="*/ 179 w 789226"/>
              <a:gd name="connsiteY12" fmla="*/ 1472713 h 4024557"/>
              <a:gd name="connsiteX13" fmla="*/ 263370 w 789226"/>
              <a:gd name="connsiteY13" fmla="*/ 1845263 h 4024557"/>
              <a:gd name="connsiteX14" fmla="*/ 374082 w 789226"/>
              <a:gd name="connsiteY14" fmla="*/ 1999994 h 4024557"/>
              <a:gd name="connsiteX15" fmla="*/ 374082 w 789226"/>
              <a:gd name="connsiteY15" fmla="*/ 2023236 h 4024557"/>
              <a:gd name="connsiteX16" fmla="*/ 263370 w 789226"/>
              <a:gd name="connsiteY16" fmla="*/ 2177967 h 4024557"/>
              <a:gd name="connsiteX17" fmla="*/ 179 w 789226"/>
              <a:gd name="connsiteY17" fmla="*/ 2551181 h 4024557"/>
              <a:gd name="connsiteX18" fmla="*/ 263370 w 789226"/>
              <a:gd name="connsiteY18" fmla="*/ 2923730 h 4024557"/>
              <a:gd name="connsiteX19" fmla="*/ 374082 w 789226"/>
              <a:gd name="connsiteY19" fmla="*/ 3078461 h 4024557"/>
              <a:gd name="connsiteX20" fmla="*/ 374082 w 789226"/>
              <a:gd name="connsiteY20" fmla="*/ 3101704 h 4024557"/>
              <a:gd name="connsiteX21" fmla="*/ 266684 w 789226"/>
              <a:gd name="connsiteY21" fmla="*/ 3255106 h 4024557"/>
              <a:gd name="connsiteX22" fmla="*/ 179 w 789226"/>
              <a:gd name="connsiteY22" fmla="*/ 3640937 h 4024557"/>
              <a:gd name="connsiteX23" fmla="*/ 376071 w 789226"/>
              <a:gd name="connsiteY23" fmla="*/ 4024112 h 4024557"/>
              <a:gd name="connsiteX24" fmla="*/ 789089 w 789226"/>
              <a:gd name="connsiteY24" fmla="*/ 3629648 h 4024557"/>
              <a:gd name="connsiteX25" fmla="*/ 525898 w 789226"/>
              <a:gd name="connsiteY25" fmla="*/ 3257099 h 4024557"/>
              <a:gd name="connsiteX26" fmla="*/ 415185 w 789226"/>
              <a:gd name="connsiteY26" fmla="*/ 3102368 h 4024557"/>
              <a:gd name="connsiteX27" fmla="*/ 415185 w 789226"/>
              <a:gd name="connsiteY27" fmla="*/ 3079125 h 4024557"/>
              <a:gd name="connsiteX28" fmla="*/ 525898 w 789226"/>
              <a:gd name="connsiteY28" fmla="*/ 2924394 h 4024557"/>
              <a:gd name="connsiteX29" fmla="*/ 789089 w 789226"/>
              <a:gd name="connsiteY29" fmla="*/ 2551845 h 4024557"/>
              <a:gd name="connsiteX30" fmla="*/ 525898 w 789226"/>
              <a:gd name="connsiteY30" fmla="*/ 2179295 h 4024557"/>
              <a:gd name="connsiteX31" fmla="*/ 415185 w 789226"/>
              <a:gd name="connsiteY31" fmla="*/ 2024564 h 4024557"/>
              <a:gd name="connsiteX32" fmla="*/ 415185 w 789226"/>
              <a:gd name="connsiteY32" fmla="*/ 2001322 h 4024557"/>
              <a:gd name="connsiteX33" fmla="*/ 525898 w 789226"/>
              <a:gd name="connsiteY33" fmla="*/ 1846591 h 4024557"/>
              <a:gd name="connsiteX34" fmla="*/ 789089 w 789226"/>
              <a:gd name="connsiteY34" fmla="*/ 1472713 h 40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9226" h="4024557">
                <a:moveTo>
                  <a:pt x="789089" y="1472713"/>
                </a:moveTo>
                <a:cubicBezTo>
                  <a:pt x="789089" y="1300716"/>
                  <a:pt x="679039" y="1153954"/>
                  <a:pt x="525898" y="1100164"/>
                </a:cubicBezTo>
                <a:cubicBezTo>
                  <a:pt x="460266" y="1076921"/>
                  <a:pt x="415185" y="1015826"/>
                  <a:pt x="415185" y="945433"/>
                </a:cubicBezTo>
                <a:lnTo>
                  <a:pt x="415185" y="922190"/>
                </a:lnTo>
                <a:cubicBezTo>
                  <a:pt x="415185" y="853790"/>
                  <a:pt x="457614" y="790702"/>
                  <a:pt x="522583" y="768788"/>
                </a:cubicBezTo>
                <a:cubicBezTo>
                  <a:pt x="681028" y="714333"/>
                  <a:pt x="793729" y="561594"/>
                  <a:pt x="789089" y="382957"/>
                </a:cubicBezTo>
                <a:cubicBezTo>
                  <a:pt x="783122" y="177756"/>
                  <a:pt x="618048" y="9743"/>
                  <a:pt x="413196" y="446"/>
                </a:cubicBezTo>
                <a:cubicBezTo>
                  <a:pt x="187130" y="-10179"/>
                  <a:pt x="179" y="170451"/>
                  <a:pt x="179" y="394910"/>
                </a:cubicBezTo>
                <a:cubicBezTo>
                  <a:pt x="179" y="566907"/>
                  <a:pt x="110228" y="713669"/>
                  <a:pt x="263370" y="767459"/>
                </a:cubicBezTo>
                <a:cubicBezTo>
                  <a:pt x="329002" y="790702"/>
                  <a:pt x="374082" y="851798"/>
                  <a:pt x="374082" y="922190"/>
                </a:cubicBezTo>
                <a:lnTo>
                  <a:pt x="374082" y="945433"/>
                </a:lnTo>
                <a:cubicBezTo>
                  <a:pt x="374082" y="1015161"/>
                  <a:pt x="329002" y="1076921"/>
                  <a:pt x="263370" y="1100164"/>
                </a:cubicBezTo>
                <a:cubicBezTo>
                  <a:pt x="110228" y="1154618"/>
                  <a:pt x="179" y="1300716"/>
                  <a:pt x="179" y="1472713"/>
                </a:cubicBezTo>
                <a:cubicBezTo>
                  <a:pt x="179" y="1644710"/>
                  <a:pt x="110228" y="1791472"/>
                  <a:pt x="263370" y="1845263"/>
                </a:cubicBezTo>
                <a:cubicBezTo>
                  <a:pt x="329002" y="1868505"/>
                  <a:pt x="374082" y="1929601"/>
                  <a:pt x="374082" y="1999994"/>
                </a:cubicBezTo>
                <a:lnTo>
                  <a:pt x="374082" y="2023236"/>
                </a:lnTo>
                <a:cubicBezTo>
                  <a:pt x="374082" y="2092965"/>
                  <a:pt x="329002" y="2154724"/>
                  <a:pt x="263370" y="2177967"/>
                </a:cubicBezTo>
                <a:cubicBezTo>
                  <a:pt x="110228" y="2232422"/>
                  <a:pt x="179" y="2378520"/>
                  <a:pt x="179" y="2551181"/>
                </a:cubicBezTo>
                <a:cubicBezTo>
                  <a:pt x="179" y="2723178"/>
                  <a:pt x="110228" y="2869940"/>
                  <a:pt x="263370" y="2923730"/>
                </a:cubicBezTo>
                <a:cubicBezTo>
                  <a:pt x="329002" y="2946973"/>
                  <a:pt x="374082" y="3008068"/>
                  <a:pt x="374082" y="3078461"/>
                </a:cubicBezTo>
                <a:lnTo>
                  <a:pt x="374082" y="3101704"/>
                </a:lnTo>
                <a:cubicBezTo>
                  <a:pt x="374082" y="3170104"/>
                  <a:pt x="331653" y="3233192"/>
                  <a:pt x="266684" y="3255106"/>
                </a:cubicBezTo>
                <a:cubicBezTo>
                  <a:pt x="108239" y="3309561"/>
                  <a:pt x="-5125" y="3462300"/>
                  <a:pt x="179" y="3640937"/>
                </a:cubicBezTo>
                <a:cubicBezTo>
                  <a:pt x="6145" y="3846138"/>
                  <a:pt x="171220" y="4014151"/>
                  <a:pt x="376071" y="4024112"/>
                </a:cubicBezTo>
                <a:cubicBezTo>
                  <a:pt x="602137" y="4034737"/>
                  <a:pt x="789089" y="3854107"/>
                  <a:pt x="789089" y="3629648"/>
                </a:cubicBezTo>
                <a:cubicBezTo>
                  <a:pt x="789089" y="3457651"/>
                  <a:pt x="679039" y="3310889"/>
                  <a:pt x="525898" y="3257099"/>
                </a:cubicBezTo>
                <a:cubicBezTo>
                  <a:pt x="460266" y="3233856"/>
                  <a:pt x="415185" y="3172760"/>
                  <a:pt x="415185" y="3102368"/>
                </a:cubicBezTo>
                <a:lnTo>
                  <a:pt x="415185" y="3079125"/>
                </a:lnTo>
                <a:cubicBezTo>
                  <a:pt x="415185" y="3009397"/>
                  <a:pt x="460266" y="2947637"/>
                  <a:pt x="525898" y="2924394"/>
                </a:cubicBezTo>
                <a:cubicBezTo>
                  <a:pt x="679039" y="2869940"/>
                  <a:pt x="789089" y="2723842"/>
                  <a:pt x="789089" y="2551845"/>
                </a:cubicBezTo>
                <a:cubicBezTo>
                  <a:pt x="789089" y="2379848"/>
                  <a:pt x="679039" y="2233086"/>
                  <a:pt x="525898" y="2179295"/>
                </a:cubicBezTo>
                <a:cubicBezTo>
                  <a:pt x="460266" y="2156053"/>
                  <a:pt x="415185" y="2094957"/>
                  <a:pt x="415185" y="2024564"/>
                </a:cubicBezTo>
                <a:lnTo>
                  <a:pt x="415185" y="2001322"/>
                </a:lnTo>
                <a:cubicBezTo>
                  <a:pt x="415185" y="1931593"/>
                  <a:pt x="460266" y="1869834"/>
                  <a:pt x="525898" y="1846591"/>
                </a:cubicBezTo>
                <a:cubicBezTo>
                  <a:pt x="679702" y="1791472"/>
                  <a:pt x="789089" y="1645374"/>
                  <a:pt x="789089" y="1472713"/>
                </a:cubicBezTo>
                <a:close/>
              </a:path>
            </a:pathLst>
          </a:custGeom>
          <a:solidFill>
            <a:schemeClr val="accent4">
              <a:lumMod val="50000"/>
            </a:schemeClr>
          </a:solidFill>
          <a:ln w="6563" cap="flat">
            <a:noFill/>
            <a:prstDash val="solid"/>
            <a:miter/>
          </a:ln>
        </p:spPr>
        <p:txBody>
          <a:bodyPr rtlCol="0" anchor="ctr"/>
          <a:lstStyle/>
          <a:p>
            <a:endParaRPr lang="pt-BR"/>
          </a:p>
        </p:txBody>
      </p:sp>
      <p:sp>
        <p:nvSpPr>
          <p:cNvPr id="10" name="TextBox 9">
            <a:extLst>
              <a:ext uri="{FF2B5EF4-FFF2-40B4-BE49-F238E27FC236}">
                <a16:creationId xmlns:a16="http://schemas.microsoft.com/office/drawing/2014/main" id="{5E9922DC-3446-1E78-08DB-A84C3F8684B6}"/>
              </a:ext>
            </a:extLst>
          </p:cNvPr>
          <p:cNvSpPr txBox="1"/>
          <p:nvPr/>
        </p:nvSpPr>
        <p:spPr>
          <a:xfrm>
            <a:off x="1265585" y="1838387"/>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08</a:t>
            </a:r>
          </a:p>
        </p:txBody>
      </p:sp>
      <p:sp>
        <p:nvSpPr>
          <p:cNvPr id="11" name="TextBox 10">
            <a:extLst>
              <a:ext uri="{FF2B5EF4-FFF2-40B4-BE49-F238E27FC236}">
                <a16:creationId xmlns:a16="http://schemas.microsoft.com/office/drawing/2014/main" id="{F7803403-B093-A953-F073-0F10E4EC7AC3}"/>
              </a:ext>
            </a:extLst>
          </p:cNvPr>
          <p:cNvSpPr txBox="1"/>
          <p:nvPr/>
        </p:nvSpPr>
        <p:spPr>
          <a:xfrm>
            <a:off x="1265585" y="2915625"/>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09</a:t>
            </a:r>
          </a:p>
        </p:txBody>
      </p:sp>
      <p:sp>
        <p:nvSpPr>
          <p:cNvPr id="12" name="TextBox 11">
            <a:extLst>
              <a:ext uri="{FF2B5EF4-FFF2-40B4-BE49-F238E27FC236}">
                <a16:creationId xmlns:a16="http://schemas.microsoft.com/office/drawing/2014/main" id="{E5926A0E-4BA7-9A82-23E1-F36FDDEDC3B8}"/>
              </a:ext>
            </a:extLst>
          </p:cNvPr>
          <p:cNvSpPr txBox="1"/>
          <p:nvPr/>
        </p:nvSpPr>
        <p:spPr>
          <a:xfrm>
            <a:off x="1265585" y="3992863"/>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10</a:t>
            </a:r>
          </a:p>
        </p:txBody>
      </p:sp>
      <p:sp>
        <p:nvSpPr>
          <p:cNvPr id="13" name="TextBox 12">
            <a:extLst>
              <a:ext uri="{FF2B5EF4-FFF2-40B4-BE49-F238E27FC236}">
                <a16:creationId xmlns:a16="http://schemas.microsoft.com/office/drawing/2014/main" id="{32A0C9AF-3724-13A1-16F9-DA38C2E69155}"/>
              </a:ext>
            </a:extLst>
          </p:cNvPr>
          <p:cNvSpPr txBox="1"/>
          <p:nvPr/>
        </p:nvSpPr>
        <p:spPr>
          <a:xfrm>
            <a:off x="1265585" y="5044646"/>
            <a:ext cx="548913" cy="46166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US" sz="2400" b="1" dirty="0">
                <a:solidFill>
                  <a:schemeClr val="bg1"/>
                </a:solidFill>
                <a:latin typeface="Segoe UI" panose="020B0502040204020203" pitchFamily="34" charset="0"/>
                <a:cs typeface="Segoe UI" panose="020B0502040204020203" pitchFamily="34" charset="0"/>
              </a:rPr>
              <a:t>11</a:t>
            </a:r>
          </a:p>
        </p:txBody>
      </p:sp>
    </p:spTree>
    <p:extLst>
      <p:ext uri="{BB962C8B-B14F-4D97-AF65-F5344CB8AC3E}">
        <p14:creationId xmlns:p14="http://schemas.microsoft.com/office/powerpoint/2010/main" val="1158204750"/>
      </p:ext>
    </p:extLst>
  </p:cSld>
  <p:clrMapOvr>
    <a:masterClrMapping/>
  </p:clrMapOvr>
</p:sld>
</file>

<file path=ppt/theme/theme1.xml><?xml version="1.0" encoding="utf-8"?>
<a:theme xmlns:a="http://schemas.openxmlformats.org/drawingml/2006/main" name="Plantilla Acreditacion con variacion">
  <a:themeElements>
    <a:clrScheme name="Personalizado 1">
      <a:dk1>
        <a:srgbClr val="FFFFFF"/>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6503</TotalTime>
  <Words>2816</Words>
  <Application>Microsoft Office PowerPoint</Application>
  <PresentationFormat>Panorámica</PresentationFormat>
  <Paragraphs>287</Paragraphs>
  <Slides>24</Slides>
  <Notes>2</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24</vt:i4>
      </vt:variant>
    </vt:vector>
  </HeadingPairs>
  <TitlesOfParts>
    <vt:vector size="37" baseType="lpstr">
      <vt:lpstr>Roboto</vt:lpstr>
      <vt:lpstr>Times New Roman</vt:lpstr>
      <vt:lpstr>inherit</vt:lpstr>
      <vt:lpstr>Tahoma</vt:lpstr>
      <vt:lpstr>Calibri</vt:lpstr>
      <vt:lpstr>Corbel</vt:lpstr>
      <vt:lpstr>Segoe UI Symbol</vt:lpstr>
      <vt:lpstr>Symbol</vt:lpstr>
      <vt:lpstr>Century Gothic</vt:lpstr>
      <vt:lpstr>Arial</vt:lpstr>
      <vt:lpstr>Arimo</vt:lpstr>
      <vt:lpstr>Segoe UI</vt:lpstr>
      <vt:lpstr>Plantilla Acreditacion con variacion</vt:lpstr>
      <vt:lpstr>Construcción de referentes metodológicos para la evaluación de impacto del perfil de egreso en programas de América Latina </vt:lpstr>
      <vt:lpstr>Presentación de PowerPoint</vt:lpstr>
      <vt:lpstr>¿Cómo concibe el impacto la Universidad Colegio Mayor de Cundinamarca? </vt:lpstr>
      <vt:lpstr>Presentación de PowerPoint</vt:lpstr>
      <vt:lpstr>Estudio de evaluación de impacto de los egresados</vt:lpstr>
      <vt:lpstr>Resultados del índice de evaluación de impacto de los egresados</vt:lpstr>
      <vt:lpstr>Resultados del índice de evaluación de impacto de los egresados</vt:lpstr>
      <vt:lpstr>Resultados del índice de evaluación de impacto de los egresados</vt:lpstr>
      <vt:lpstr>Resultados del índice de evaluación de impacto de los egresados</vt:lpstr>
      <vt:lpstr>Resultados del índice de evaluación de impacto de los egresados</vt:lpstr>
      <vt:lpstr>Construcción de referentes metodológicos para la evaluación de impacto del perfil de egreso en programas de América Latina </vt:lpstr>
      <vt:lpstr>Presentación de PowerPoint</vt:lpstr>
      <vt:lpstr>¿Cuáles son las principales perspectivas de impacto de educación superior en los países latinoamericanos?</vt:lpstr>
      <vt:lpstr>Presentación de PowerPoint</vt:lpstr>
      <vt:lpstr>Presentación de PowerPoint</vt:lpstr>
      <vt:lpstr>¿Cuáles son las principales perspectivas de impacto?</vt:lpstr>
      <vt:lpstr>Los cambios en uno o más de los siguientes ámbitos: </vt:lpstr>
      <vt:lpstr>Presentación de PowerPoint</vt:lpstr>
      <vt:lpstr>Presentación de PowerPoint</vt:lpstr>
      <vt:lpstr>Presentación de PowerPoint</vt:lpstr>
      <vt:lpstr>Índice de evaluación de impacto</vt:lpstr>
      <vt:lpstr>¿Cómo se realizará el ejercicio de cooperación entre PENSER, UniColMayor y las IES participantes?</vt:lpstr>
      <vt:lpstr>Cronograma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Valentina Bellon Padilla</dc:creator>
  <cp:lastModifiedBy>María Cristina Bacca Romero</cp:lastModifiedBy>
  <cp:revision>14</cp:revision>
  <dcterms:created xsi:type="dcterms:W3CDTF">2021-05-06T15:20:08Z</dcterms:created>
  <dcterms:modified xsi:type="dcterms:W3CDTF">2024-11-20T15:41:50Z</dcterms:modified>
</cp:coreProperties>
</file>